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3399" r:id="rId2"/>
    <p:sldId id="3397" r:id="rId3"/>
    <p:sldId id="3431" r:id="rId4"/>
    <p:sldId id="3398" r:id="rId5"/>
    <p:sldId id="3408" r:id="rId6"/>
    <p:sldId id="3400" r:id="rId7"/>
    <p:sldId id="3405" r:id="rId8"/>
    <p:sldId id="3402" r:id="rId9"/>
    <p:sldId id="3406" r:id="rId10"/>
    <p:sldId id="3407" r:id="rId11"/>
    <p:sldId id="3426" r:id="rId12"/>
    <p:sldId id="3409" r:id="rId13"/>
    <p:sldId id="3429" r:id="rId14"/>
    <p:sldId id="3422" r:id="rId15"/>
    <p:sldId id="3413" r:id="rId16"/>
    <p:sldId id="3414" r:id="rId17"/>
    <p:sldId id="3427" r:id="rId18"/>
    <p:sldId id="3416" r:id="rId19"/>
    <p:sldId id="3417" r:id="rId20"/>
    <p:sldId id="3418" r:id="rId21"/>
    <p:sldId id="3428" r:id="rId22"/>
    <p:sldId id="3420" r:id="rId23"/>
    <p:sldId id="3430"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E4DB1A0-1854-9F79-F7D8-35E127601F45}" name="Akshata Rao" initials="AR" userId="S::1899456@TCS.com::9eddf04f-795e-440b-952e-d64b96766c24" providerId="AD"/>
  <p188:author id="{0360DBD4-796B-CC8D-12F0-7A8E969F9D9F}" name="TCS MW" initials="TCS MW" userId="TCS MW"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A497"/>
    <a:srgbClr val="4A827A"/>
    <a:srgbClr val="52A89B"/>
    <a:srgbClr val="16685C"/>
    <a:srgbClr val="4FA598"/>
    <a:srgbClr val="49842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69A29E-CAA5-4E47-B1D4-5FEAA4C439B0}" v="10" dt="2023-05-12T17:02:03.9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98" autoAdjust="0"/>
    <p:restoredTop sz="93792" autoAdjust="0"/>
  </p:normalViewPr>
  <p:slideViewPr>
    <p:cSldViewPr snapToGrid="0">
      <p:cViewPr varScale="1">
        <p:scale>
          <a:sx n="90" d="100"/>
          <a:sy n="90" d="100"/>
        </p:scale>
        <p:origin x="64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veri Sidhu" userId="8e6b562e-3908-45b0-936b-10f32a5cf582" providerId="ADAL" clId="{F169A29E-CAA5-4E47-B1D4-5FEAA4C439B0}"/>
    <pc:docChg chg="undo custSel modSld modMainMaster">
      <pc:chgData name="Kaveri Sidhu" userId="8e6b562e-3908-45b0-936b-10f32a5cf582" providerId="ADAL" clId="{F169A29E-CAA5-4E47-B1D4-5FEAA4C439B0}" dt="2023-05-12T17:06:06.463" v="66"/>
      <pc:docMkLst>
        <pc:docMk/>
      </pc:docMkLst>
      <pc:sldChg chg="delCm">
        <pc:chgData name="Kaveri Sidhu" userId="8e6b562e-3908-45b0-936b-10f32a5cf582" providerId="ADAL" clId="{F169A29E-CAA5-4E47-B1D4-5FEAA4C439B0}" dt="2023-05-12T17:03:20.749" v="60"/>
        <pc:sldMkLst>
          <pc:docMk/>
          <pc:sldMk cId="4043712985" sldId="3398"/>
        </pc:sldMkLst>
      </pc:sldChg>
      <pc:sldChg chg="addSp delSp modSp mod delCm">
        <pc:chgData name="Kaveri Sidhu" userId="8e6b562e-3908-45b0-936b-10f32a5cf582" providerId="ADAL" clId="{F169A29E-CAA5-4E47-B1D4-5FEAA4C439B0}" dt="2023-05-12T17:02:46.250" v="58"/>
        <pc:sldMkLst>
          <pc:docMk/>
          <pc:sldMk cId="2949611745" sldId="3399"/>
        </pc:sldMkLst>
        <pc:spChg chg="add del mod ord topLvl">
          <ac:chgData name="Kaveri Sidhu" userId="8e6b562e-3908-45b0-936b-10f32a5cf582" providerId="ADAL" clId="{F169A29E-CAA5-4E47-B1D4-5FEAA4C439B0}" dt="2023-05-12T17:02:29.019" v="56" actId="478"/>
          <ac:spMkLst>
            <pc:docMk/>
            <pc:sldMk cId="2949611745" sldId="3399"/>
            <ac:spMk id="3" creationId="{CF7FF6F0-CC80-80F8-2B54-D9AA16C763FE}"/>
          </ac:spMkLst>
        </pc:spChg>
        <pc:grpChg chg="add del mod">
          <ac:chgData name="Kaveri Sidhu" userId="8e6b562e-3908-45b0-936b-10f32a5cf582" providerId="ADAL" clId="{F169A29E-CAA5-4E47-B1D4-5FEAA4C439B0}" dt="2023-05-12T17:01:24.403" v="52" actId="478"/>
          <ac:grpSpMkLst>
            <pc:docMk/>
            <pc:sldMk cId="2949611745" sldId="3399"/>
            <ac:grpSpMk id="4" creationId="{2ECD276E-9088-318F-F51D-D8B2643662B4}"/>
          </ac:grpSpMkLst>
        </pc:grpChg>
        <pc:grpChg chg="add del mod">
          <ac:chgData name="Kaveri Sidhu" userId="8e6b562e-3908-45b0-936b-10f32a5cf582" providerId="ADAL" clId="{F169A29E-CAA5-4E47-B1D4-5FEAA4C439B0}" dt="2023-05-12T17:02:29.019" v="56" actId="478"/>
          <ac:grpSpMkLst>
            <pc:docMk/>
            <pc:sldMk cId="2949611745" sldId="3399"/>
            <ac:grpSpMk id="6" creationId="{46B99EC1-C693-6856-BB3B-24FE8B0D0CC8}"/>
          </ac:grpSpMkLst>
        </pc:grpChg>
        <pc:picChg chg="add del mod topLvl">
          <ac:chgData name="Kaveri Sidhu" userId="8e6b562e-3908-45b0-936b-10f32a5cf582" providerId="ADAL" clId="{F169A29E-CAA5-4E47-B1D4-5FEAA4C439B0}" dt="2023-05-12T17:01:24.403" v="52" actId="478"/>
          <ac:picMkLst>
            <pc:docMk/>
            <pc:sldMk cId="2949611745" sldId="3399"/>
            <ac:picMk id="2" creationId="{49873304-AD14-5175-3CED-A55867D0A577}"/>
          </ac:picMkLst>
        </pc:picChg>
        <pc:picChg chg="add del mod ord topLvl">
          <ac:chgData name="Kaveri Sidhu" userId="8e6b562e-3908-45b0-936b-10f32a5cf582" providerId="ADAL" clId="{F169A29E-CAA5-4E47-B1D4-5FEAA4C439B0}" dt="2023-05-12T17:02:40.156" v="57" actId="1076"/>
          <ac:picMkLst>
            <pc:docMk/>
            <pc:sldMk cId="2949611745" sldId="3399"/>
            <ac:picMk id="5" creationId="{9AD53316-AB05-A2A6-2C5F-EE3FDDB743C5}"/>
          </ac:picMkLst>
        </pc:picChg>
      </pc:sldChg>
      <pc:sldChg chg="modSp mod">
        <pc:chgData name="Kaveri Sidhu" userId="8e6b562e-3908-45b0-936b-10f32a5cf582" providerId="ADAL" clId="{F169A29E-CAA5-4E47-B1D4-5FEAA4C439B0}" dt="2023-05-12T17:03:32.336" v="61" actId="20577"/>
        <pc:sldMkLst>
          <pc:docMk/>
          <pc:sldMk cId="2487130077" sldId="3400"/>
        </pc:sldMkLst>
        <pc:spChg chg="mod">
          <ac:chgData name="Kaveri Sidhu" userId="8e6b562e-3908-45b0-936b-10f32a5cf582" providerId="ADAL" clId="{F169A29E-CAA5-4E47-B1D4-5FEAA4C439B0}" dt="2023-05-12T17:03:32.336" v="61" actId="20577"/>
          <ac:spMkLst>
            <pc:docMk/>
            <pc:sldMk cId="2487130077" sldId="3400"/>
            <ac:spMk id="3" creationId="{E255CDBD-0DBA-4BD9-8FBA-34D3F7F9A60E}"/>
          </ac:spMkLst>
        </pc:spChg>
      </pc:sldChg>
      <pc:sldChg chg="delCm">
        <pc:chgData name="Kaveri Sidhu" userId="8e6b562e-3908-45b0-936b-10f32a5cf582" providerId="ADAL" clId="{F169A29E-CAA5-4E47-B1D4-5FEAA4C439B0}" dt="2023-05-12T17:03:42.261" v="62"/>
        <pc:sldMkLst>
          <pc:docMk/>
          <pc:sldMk cId="3968646813" sldId="3405"/>
        </pc:sldMkLst>
      </pc:sldChg>
      <pc:sldChg chg="modSp mod">
        <pc:chgData name="Kaveri Sidhu" userId="8e6b562e-3908-45b0-936b-10f32a5cf582" providerId="ADAL" clId="{F169A29E-CAA5-4E47-B1D4-5FEAA4C439B0}" dt="2023-05-12T17:04:29.154" v="64" actId="14100"/>
        <pc:sldMkLst>
          <pc:docMk/>
          <pc:sldMk cId="4288630724" sldId="3406"/>
        </pc:sldMkLst>
        <pc:spChg chg="mod">
          <ac:chgData name="Kaveri Sidhu" userId="8e6b562e-3908-45b0-936b-10f32a5cf582" providerId="ADAL" clId="{F169A29E-CAA5-4E47-B1D4-5FEAA4C439B0}" dt="2023-05-12T17:04:29.154" v="64" actId="14100"/>
          <ac:spMkLst>
            <pc:docMk/>
            <pc:sldMk cId="4288630724" sldId="3406"/>
            <ac:spMk id="24" creationId="{3744244E-B357-3C49-D6EF-0ECAD7526365}"/>
          </ac:spMkLst>
        </pc:spChg>
      </pc:sldChg>
      <pc:sldChg chg="delCm">
        <pc:chgData name="Kaveri Sidhu" userId="8e6b562e-3908-45b0-936b-10f32a5cf582" providerId="ADAL" clId="{F169A29E-CAA5-4E47-B1D4-5FEAA4C439B0}" dt="2023-05-12T17:06:06.463" v="66"/>
        <pc:sldMkLst>
          <pc:docMk/>
          <pc:sldMk cId="3915678253" sldId="3417"/>
        </pc:sldMkLst>
      </pc:sldChg>
      <pc:sldChg chg="delCm">
        <pc:chgData name="Kaveri Sidhu" userId="8e6b562e-3908-45b0-936b-10f32a5cf582" providerId="ADAL" clId="{F169A29E-CAA5-4E47-B1D4-5FEAA4C439B0}" dt="2023-05-12T17:05:00.013" v="65"/>
        <pc:sldMkLst>
          <pc:docMk/>
          <pc:sldMk cId="2014826326" sldId="3422"/>
        </pc:sldMkLst>
      </pc:sldChg>
      <pc:sldChg chg="delCm">
        <pc:chgData name="Kaveri Sidhu" userId="8e6b562e-3908-45b0-936b-10f32a5cf582" providerId="ADAL" clId="{F169A29E-CAA5-4E47-B1D4-5FEAA4C439B0}" dt="2023-05-12T17:03:05.561" v="59"/>
        <pc:sldMkLst>
          <pc:docMk/>
          <pc:sldMk cId="2169740116" sldId="3431"/>
        </pc:sldMkLst>
      </pc:sldChg>
      <pc:sldMasterChg chg="modSldLayout">
        <pc:chgData name="Kaveri Sidhu" userId="8e6b562e-3908-45b0-936b-10f32a5cf582" providerId="ADAL" clId="{F169A29E-CAA5-4E47-B1D4-5FEAA4C439B0}" dt="2023-05-12T17:00:21.113" v="44"/>
        <pc:sldMasterMkLst>
          <pc:docMk/>
          <pc:sldMasterMk cId="2026084331" sldId="2147483648"/>
        </pc:sldMasterMkLst>
        <pc:sldLayoutChg chg="addSp delSp modSp mod">
          <pc:chgData name="Kaveri Sidhu" userId="8e6b562e-3908-45b0-936b-10f32a5cf582" providerId="ADAL" clId="{F169A29E-CAA5-4E47-B1D4-5FEAA4C439B0}" dt="2023-05-12T16:59:46.690" v="38" actId="478"/>
          <pc:sldLayoutMkLst>
            <pc:docMk/>
            <pc:sldMasterMk cId="2026084331" sldId="2147483648"/>
            <pc:sldLayoutMk cId="630759148" sldId="2147483651"/>
          </pc:sldLayoutMkLst>
          <pc:picChg chg="add mod">
            <ac:chgData name="Kaveri Sidhu" userId="8e6b562e-3908-45b0-936b-10f32a5cf582" providerId="ADAL" clId="{F169A29E-CAA5-4E47-B1D4-5FEAA4C439B0}" dt="2023-05-12T16:59:43.779" v="37" actId="14100"/>
            <ac:picMkLst>
              <pc:docMk/>
              <pc:sldMasterMk cId="2026084331" sldId="2147483648"/>
              <pc:sldLayoutMk cId="630759148" sldId="2147483651"/>
              <ac:picMk id="7" creationId="{DDDBE287-6A1C-8674-CF0D-B4E072919964}"/>
            </ac:picMkLst>
          </pc:picChg>
          <pc:picChg chg="del mod">
            <ac:chgData name="Kaveri Sidhu" userId="8e6b562e-3908-45b0-936b-10f32a5cf582" providerId="ADAL" clId="{F169A29E-CAA5-4E47-B1D4-5FEAA4C439B0}" dt="2023-05-12T16:59:46.690" v="38" actId="478"/>
            <ac:picMkLst>
              <pc:docMk/>
              <pc:sldMasterMk cId="2026084331" sldId="2147483648"/>
              <pc:sldLayoutMk cId="630759148" sldId="2147483651"/>
              <ac:picMk id="9" creationId="{12C98DE2-703D-CF2B-DEA1-54697D8FE8C8}"/>
            </ac:picMkLst>
          </pc:picChg>
        </pc:sldLayoutChg>
        <pc:sldLayoutChg chg="addSp delSp modSp mod">
          <pc:chgData name="Kaveri Sidhu" userId="8e6b562e-3908-45b0-936b-10f32a5cf582" providerId="ADAL" clId="{F169A29E-CAA5-4E47-B1D4-5FEAA4C439B0}" dt="2023-05-12T17:00:21.113" v="44"/>
          <pc:sldLayoutMkLst>
            <pc:docMk/>
            <pc:sldMasterMk cId="2026084331" sldId="2147483648"/>
            <pc:sldLayoutMk cId="3174868240" sldId="2147483655"/>
          </pc:sldLayoutMkLst>
          <pc:picChg chg="add mod">
            <ac:chgData name="Kaveri Sidhu" userId="8e6b562e-3908-45b0-936b-10f32a5cf582" providerId="ADAL" clId="{F169A29E-CAA5-4E47-B1D4-5FEAA4C439B0}" dt="2023-05-12T17:00:21.113" v="44"/>
            <ac:picMkLst>
              <pc:docMk/>
              <pc:sldMasterMk cId="2026084331" sldId="2147483648"/>
              <pc:sldLayoutMk cId="3174868240" sldId="2147483655"/>
              <ac:picMk id="11" creationId="{92A2D8B8-24A7-A4A2-4905-921DD0F28E01}"/>
            </ac:picMkLst>
          </pc:picChg>
          <pc:picChg chg="del">
            <ac:chgData name="Kaveri Sidhu" userId="8e6b562e-3908-45b0-936b-10f32a5cf582" providerId="ADAL" clId="{F169A29E-CAA5-4E47-B1D4-5FEAA4C439B0}" dt="2023-05-12T17:00:20.541" v="43" actId="478"/>
            <ac:picMkLst>
              <pc:docMk/>
              <pc:sldMasterMk cId="2026084331" sldId="2147483648"/>
              <pc:sldLayoutMk cId="3174868240" sldId="2147483655"/>
              <ac:picMk id="14" creationId="{087E5CB8-A6CB-4610-A456-993E7A8863CB}"/>
            </ac:picMkLst>
          </pc:picChg>
        </pc:sldLayoutChg>
        <pc:sldLayoutChg chg="addSp delSp modSp mod">
          <pc:chgData name="Kaveri Sidhu" userId="8e6b562e-3908-45b0-936b-10f32a5cf582" providerId="ADAL" clId="{F169A29E-CAA5-4E47-B1D4-5FEAA4C439B0}" dt="2023-05-12T16:56:51.138" v="3" actId="21"/>
          <pc:sldLayoutMkLst>
            <pc:docMk/>
            <pc:sldMasterMk cId="2026084331" sldId="2147483648"/>
            <pc:sldLayoutMk cId="1289623497" sldId="2147483660"/>
          </pc:sldLayoutMkLst>
          <pc:picChg chg="add del mod">
            <ac:chgData name="Kaveri Sidhu" userId="8e6b562e-3908-45b0-936b-10f32a5cf582" providerId="ADAL" clId="{F169A29E-CAA5-4E47-B1D4-5FEAA4C439B0}" dt="2023-05-12T16:56:51.138" v="3" actId="21"/>
            <ac:picMkLst>
              <pc:docMk/>
              <pc:sldMasterMk cId="2026084331" sldId="2147483648"/>
              <pc:sldLayoutMk cId="1289623497" sldId="2147483660"/>
              <ac:picMk id="8" creationId="{EF6EBC93-5841-FE64-9F42-7380E12314AD}"/>
            </ac:picMkLst>
          </pc:picChg>
          <pc:picChg chg="del">
            <ac:chgData name="Kaveri Sidhu" userId="8e6b562e-3908-45b0-936b-10f32a5cf582" providerId="ADAL" clId="{F169A29E-CAA5-4E47-B1D4-5FEAA4C439B0}" dt="2023-05-12T16:56:24.389" v="0" actId="478"/>
            <ac:picMkLst>
              <pc:docMk/>
              <pc:sldMasterMk cId="2026084331" sldId="2147483648"/>
              <pc:sldLayoutMk cId="1289623497" sldId="2147483660"/>
              <ac:picMk id="10" creationId="{5ACFC31F-DB56-29D1-E298-27916F32D463}"/>
            </ac:picMkLst>
          </pc:picChg>
        </pc:sldLayoutChg>
        <pc:sldLayoutChg chg="addSp delSp modSp mod">
          <pc:chgData name="Kaveri Sidhu" userId="8e6b562e-3908-45b0-936b-10f32a5cf582" providerId="ADAL" clId="{F169A29E-CAA5-4E47-B1D4-5FEAA4C439B0}" dt="2023-05-12T16:58:30.684" v="27" actId="166"/>
          <pc:sldLayoutMkLst>
            <pc:docMk/>
            <pc:sldMasterMk cId="2026084331" sldId="2147483648"/>
            <pc:sldLayoutMk cId="2198853775" sldId="2147483696"/>
          </pc:sldLayoutMkLst>
          <pc:picChg chg="add del">
            <ac:chgData name="Kaveri Sidhu" userId="8e6b562e-3908-45b0-936b-10f32a5cf582" providerId="ADAL" clId="{F169A29E-CAA5-4E47-B1D4-5FEAA4C439B0}" dt="2023-05-12T16:58:24.513" v="26" actId="478"/>
            <ac:picMkLst>
              <pc:docMk/>
              <pc:sldMasterMk cId="2026084331" sldId="2147483648"/>
              <pc:sldLayoutMk cId="2198853775" sldId="2147483696"/>
              <ac:picMk id="3" creationId="{5BF58DF9-2725-5BF2-4119-E09F6D2897E7}"/>
            </ac:picMkLst>
          </pc:picChg>
          <pc:picChg chg="add mod ord">
            <ac:chgData name="Kaveri Sidhu" userId="8e6b562e-3908-45b0-936b-10f32a5cf582" providerId="ADAL" clId="{F169A29E-CAA5-4E47-B1D4-5FEAA4C439B0}" dt="2023-05-12T16:58:30.684" v="27" actId="166"/>
            <ac:picMkLst>
              <pc:docMk/>
              <pc:sldMasterMk cId="2026084331" sldId="2147483648"/>
              <pc:sldLayoutMk cId="2198853775" sldId="2147483696"/>
              <ac:picMk id="4" creationId="{F97FE8EB-4EBC-0C6F-5E55-1B8E821E8ABA}"/>
            </ac:picMkLst>
          </pc:picChg>
        </pc:sldLayoutChg>
        <pc:sldLayoutChg chg="addSp delSp modSp mod">
          <pc:chgData name="Kaveri Sidhu" userId="8e6b562e-3908-45b0-936b-10f32a5cf582" providerId="ADAL" clId="{F169A29E-CAA5-4E47-B1D4-5FEAA4C439B0}" dt="2023-05-12T17:00:04.608" v="40"/>
          <pc:sldLayoutMkLst>
            <pc:docMk/>
            <pc:sldMasterMk cId="2026084331" sldId="2147483648"/>
            <pc:sldLayoutMk cId="3865521527" sldId="2147483697"/>
          </pc:sldLayoutMkLst>
          <pc:picChg chg="del">
            <ac:chgData name="Kaveri Sidhu" userId="8e6b562e-3908-45b0-936b-10f32a5cf582" providerId="ADAL" clId="{F169A29E-CAA5-4E47-B1D4-5FEAA4C439B0}" dt="2023-05-12T17:00:04.090" v="39" actId="478"/>
            <ac:picMkLst>
              <pc:docMk/>
              <pc:sldMasterMk cId="2026084331" sldId="2147483648"/>
              <pc:sldLayoutMk cId="3865521527" sldId="2147483697"/>
              <ac:picMk id="2" creationId="{B582857C-331E-8EB1-5689-0FC4570B9CF7}"/>
            </ac:picMkLst>
          </pc:picChg>
          <pc:picChg chg="add mod">
            <ac:chgData name="Kaveri Sidhu" userId="8e6b562e-3908-45b0-936b-10f32a5cf582" providerId="ADAL" clId="{F169A29E-CAA5-4E47-B1D4-5FEAA4C439B0}" dt="2023-05-12T17:00:04.608" v="40"/>
            <ac:picMkLst>
              <pc:docMk/>
              <pc:sldMasterMk cId="2026084331" sldId="2147483648"/>
              <pc:sldLayoutMk cId="3865521527" sldId="2147483697"/>
              <ac:picMk id="4" creationId="{4EE389AB-0598-AFF7-A9E7-8D9B69B43BAE}"/>
            </ac:picMkLst>
          </pc:picChg>
        </pc:sldLayoutChg>
        <pc:sldLayoutChg chg="addSp delSp modSp mod">
          <pc:chgData name="Kaveri Sidhu" userId="8e6b562e-3908-45b0-936b-10f32a5cf582" providerId="ADAL" clId="{F169A29E-CAA5-4E47-B1D4-5FEAA4C439B0}" dt="2023-05-12T17:00:08.139" v="42"/>
          <pc:sldLayoutMkLst>
            <pc:docMk/>
            <pc:sldMasterMk cId="2026084331" sldId="2147483648"/>
            <pc:sldLayoutMk cId="3371356296" sldId="2147483698"/>
          </pc:sldLayoutMkLst>
          <pc:picChg chg="add mod">
            <ac:chgData name="Kaveri Sidhu" userId="8e6b562e-3908-45b0-936b-10f32a5cf582" providerId="ADAL" clId="{F169A29E-CAA5-4E47-B1D4-5FEAA4C439B0}" dt="2023-05-12T17:00:08.139" v="42"/>
            <ac:picMkLst>
              <pc:docMk/>
              <pc:sldMasterMk cId="2026084331" sldId="2147483648"/>
              <pc:sldLayoutMk cId="3371356296" sldId="2147483698"/>
              <ac:picMk id="7" creationId="{5CA3B70D-ED3C-CA6E-1E2F-7B358198608C}"/>
            </ac:picMkLst>
          </pc:picChg>
          <pc:picChg chg="del">
            <ac:chgData name="Kaveri Sidhu" userId="8e6b562e-3908-45b0-936b-10f32a5cf582" providerId="ADAL" clId="{F169A29E-CAA5-4E47-B1D4-5FEAA4C439B0}" dt="2023-05-12T17:00:07.637" v="41" actId="478"/>
            <ac:picMkLst>
              <pc:docMk/>
              <pc:sldMasterMk cId="2026084331" sldId="2147483648"/>
              <pc:sldLayoutMk cId="3371356296" sldId="2147483698"/>
              <ac:picMk id="9" creationId="{12C98DE2-703D-CF2B-DEA1-54697D8FE8C8}"/>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222408377416086"/>
          <c:y val="0.22879145007522597"/>
          <c:w val="0.50325118835412963"/>
          <c:h val="0.64064584590597495"/>
        </c:manualLayout>
      </c:layout>
      <c:barChart>
        <c:barDir val="bar"/>
        <c:grouping val="clustered"/>
        <c:varyColors val="0"/>
        <c:ser>
          <c:idx val="0"/>
          <c:order val="0"/>
          <c:tx>
            <c:strRef>
              <c:f>Sheet1!$A$2</c:f>
              <c:strCache>
                <c:ptCount val="1"/>
                <c:pt idx="0">
                  <c:v>Bahrain</c:v>
                </c:pt>
              </c:strCache>
            </c:strRef>
          </c:tx>
          <c:spPr>
            <a:solidFill>
              <a:srgbClr val="16685C"/>
            </a:solidFill>
            <a:ln>
              <a:noFill/>
            </a:ln>
            <a:effectLst/>
          </c:spPr>
          <c:invertIfNegative val="0"/>
          <c:dLbls>
            <c:dLbl>
              <c:idx val="1"/>
              <c:layout>
                <c:manualLayout>
                  <c:x val="-1.7211220340107103E-3"/>
                  <c:y val="-5.9686166187751305E-3"/>
                </c:manualLayout>
              </c:layout>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12385452492796156"/>
                      <c:h val="8.9278560583205158E-2"/>
                    </c:manualLayout>
                  </c15:layout>
                </c:ext>
                <c:ext xmlns:c16="http://schemas.microsoft.com/office/drawing/2014/chart" uri="{C3380CC4-5D6E-409C-BE32-E72D297353CC}">
                  <c16:uniqueId val="{00000000-86C8-4389-B069-17F87A9DE42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Sheet1!$B$2:$B$7</c:f>
              <c:numCache>
                <c:formatCode>0.00%</c:formatCode>
                <c:ptCount val="6"/>
                <c:pt idx="0">
                  <c:v>0.16300000000000001</c:v>
                </c:pt>
                <c:pt idx="1">
                  <c:v>0.22</c:v>
                </c:pt>
                <c:pt idx="2">
                  <c:v>0.08</c:v>
                </c:pt>
                <c:pt idx="3">
                  <c:v>0.155</c:v>
                </c:pt>
                <c:pt idx="4">
                  <c:v>0.183</c:v>
                </c:pt>
                <c:pt idx="5">
                  <c:v>0.154</c:v>
                </c:pt>
              </c:numCache>
            </c:numRef>
          </c:val>
          <c:extLst>
            <c:ext xmlns:c16="http://schemas.microsoft.com/office/drawing/2014/chart" uri="{C3380CC4-5D6E-409C-BE32-E72D297353CC}">
              <c16:uniqueId val="{00000001-86C8-4389-B069-17F87A9DE42F}"/>
            </c:ext>
          </c:extLst>
        </c:ser>
        <c:ser>
          <c:idx val="1"/>
          <c:order val="1"/>
          <c:tx>
            <c:strRef>
              <c:f>Sheet1!$A$3</c:f>
              <c:strCache>
                <c:ptCount val="1"/>
                <c:pt idx="0">
                  <c:v>Kuwait</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Sheet1!$C$2:$C$7</c:f>
              <c:numCache>
                <c:formatCode>General</c:formatCode>
                <c:ptCount val="6"/>
              </c:numCache>
            </c:numRef>
          </c:val>
          <c:extLst>
            <c:ext xmlns:c16="http://schemas.microsoft.com/office/drawing/2014/chart" uri="{C3380CC4-5D6E-409C-BE32-E72D297353CC}">
              <c16:uniqueId val="{00000002-86C8-4389-B069-17F87A9DE42F}"/>
            </c:ext>
          </c:extLst>
        </c:ser>
        <c:ser>
          <c:idx val="2"/>
          <c:order val="2"/>
          <c:tx>
            <c:strRef>
              <c:f>Sheet1!$A$4</c:f>
              <c:strCache>
                <c:ptCount val="1"/>
                <c:pt idx="0">
                  <c:v>Oman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Sheet1!$D$2:$D$7</c:f>
              <c:numCache>
                <c:formatCode>General</c:formatCode>
                <c:ptCount val="6"/>
              </c:numCache>
            </c:numRef>
          </c:val>
          <c:extLst>
            <c:ext xmlns:c16="http://schemas.microsoft.com/office/drawing/2014/chart" uri="{C3380CC4-5D6E-409C-BE32-E72D297353CC}">
              <c16:uniqueId val="{00000003-86C8-4389-B069-17F87A9DE42F}"/>
            </c:ext>
          </c:extLst>
        </c:ser>
        <c:ser>
          <c:idx val="3"/>
          <c:order val="3"/>
          <c:tx>
            <c:strRef>
              <c:f>Sheet1!$A$5</c:f>
              <c:strCache>
                <c:ptCount val="1"/>
                <c:pt idx="0">
                  <c:v>Qatar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Sheet1!$E$2:$E$7</c:f>
              <c:numCache>
                <c:formatCode>General</c:formatCode>
                <c:ptCount val="6"/>
              </c:numCache>
            </c:numRef>
          </c:val>
          <c:extLst>
            <c:ext xmlns:c16="http://schemas.microsoft.com/office/drawing/2014/chart" uri="{C3380CC4-5D6E-409C-BE32-E72D297353CC}">
              <c16:uniqueId val="{00000004-86C8-4389-B069-17F87A9DE42F}"/>
            </c:ext>
          </c:extLst>
        </c:ser>
        <c:ser>
          <c:idx val="4"/>
          <c:order val="4"/>
          <c:tx>
            <c:strRef>
              <c:f>Sheet1!$F$1</c:f>
              <c:strCache>
                <c:ptCount val="1"/>
                <c:pt idx="0">
                  <c:v>Column5</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Sheet1!$F$2:$F$7</c:f>
              <c:numCache>
                <c:formatCode>General</c:formatCode>
                <c:ptCount val="6"/>
              </c:numCache>
            </c:numRef>
          </c:val>
          <c:extLst>
            <c:ext xmlns:c16="http://schemas.microsoft.com/office/drawing/2014/chart" uri="{C3380CC4-5D6E-409C-BE32-E72D297353CC}">
              <c16:uniqueId val="{00000005-86C8-4389-B069-17F87A9DE42F}"/>
            </c:ext>
          </c:extLst>
        </c:ser>
        <c:ser>
          <c:idx val="5"/>
          <c:order val="5"/>
          <c:tx>
            <c:strRef>
              <c:f>Sheet1!$A$7</c:f>
              <c:strCache>
                <c:ptCount val="1"/>
                <c:pt idx="0">
                  <c:v> UAE</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Bahrain</c:v>
                </c:pt>
                <c:pt idx="1">
                  <c:v>Kuwait</c:v>
                </c:pt>
                <c:pt idx="2">
                  <c:v>Oman</c:v>
                </c:pt>
                <c:pt idx="3">
                  <c:v>Qatar</c:v>
                </c:pt>
                <c:pt idx="4">
                  <c:v>Saudi Arabia</c:v>
                </c:pt>
                <c:pt idx="5">
                  <c:v> UAE</c:v>
                </c:pt>
              </c:strCache>
            </c:strRef>
          </c:cat>
          <c:val>
            <c:numRef>
              <c:f>Sheet1!$G$2:$G$7</c:f>
              <c:numCache>
                <c:formatCode>General</c:formatCode>
                <c:ptCount val="6"/>
              </c:numCache>
            </c:numRef>
          </c:val>
          <c:extLst>
            <c:ext xmlns:c16="http://schemas.microsoft.com/office/drawing/2014/chart" uri="{C3380CC4-5D6E-409C-BE32-E72D297353CC}">
              <c16:uniqueId val="{00000006-86C8-4389-B069-17F87A9DE42F}"/>
            </c:ext>
          </c:extLst>
        </c:ser>
        <c:dLbls>
          <c:showLegendKey val="0"/>
          <c:showVal val="1"/>
          <c:showCatName val="0"/>
          <c:showSerName val="0"/>
          <c:showPercent val="0"/>
          <c:showBubbleSize val="0"/>
        </c:dLbls>
        <c:gapWidth val="150"/>
        <c:axId val="1874592527"/>
        <c:axId val="2043784319"/>
      </c:barChart>
      <c:catAx>
        <c:axId val="1874592527"/>
        <c:scaling>
          <c:orientation val="minMax"/>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2043784319"/>
        <c:crosses val="autoZero"/>
        <c:auto val="1"/>
        <c:lblAlgn val="ctr"/>
        <c:lblOffset val="100"/>
        <c:noMultiLvlLbl val="0"/>
      </c:catAx>
      <c:valAx>
        <c:axId val="2043784319"/>
        <c:scaling>
          <c:orientation val="minMax"/>
        </c:scaling>
        <c:delete val="1"/>
        <c:axPos val="b"/>
        <c:numFmt formatCode="0.00%" sourceLinked="1"/>
        <c:majorTickMark val="none"/>
        <c:minorTickMark val="none"/>
        <c:tickLblPos val="nextTo"/>
        <c:crossAx val="1874592527"/>
        <c:crosses val="autoZero"/>
        <c:crossBetween val="between"/>
      </c:valAx>
      <c:spPr>
        <a:noFill/>
        <a:ln>
          <a:solidFill>
            <a:srgbClr val="16685C"/>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2"/>
    </a:solidFill>
    <a:ln>
      <a:solidFill>
        <a:schemeClr val="bg1"/>
      </a:solid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0.204</cdr:x>
      <cdr:y>0.04422</cdr:y>
    </cdr:from>
    <cdr:to>
      <cdr:x>1</cdr:x>
      <cdr:y>1</cdr:y>
    </cdr:to>
    <cdr:sp macro="" textlink="">
      <cdr:nvSpPr>
        <cdr:cNvPr id="2" name="TextBox 1">
          <a:extLst xmlns:a="http://schemas.openxmlformats.org/drawingml/2006/main">
            <a:ext uri="{FF2B5EF4-FFF2-40B4-BE49-F238E27FC236}">
              <a16:creationId xmlns:a16="http://schemas.microsoft.com/office/drawing/2014/main" id="{7A82CF9F-4E63-4CF2-A816-EFE2AE46E575}"/>
            </a:ext>
          </a:extLst>
        </cdr:cNvPr>
        <cdr:cNvSpPr txBox="1"/>
      </cdr:nvSpPr>
      <cdr:spPr>
        <a:xfrm xmlns:a="http://schemas.openxmlformats.org/drawingml/2006/main">
          <a:off x="1373313" y="202914"/>
          <a:ext cx="5358687" cy="3074068"/>
        </a:xfrm>
        <a:prstGeom xmlns:a="http://schemas.openxmlformats.org/drawingml/2006/main" prst="rect">
          <a:avLst/>
        </a:prstGeom>
        <a:ln xmlns:a="http://schemas.openxmlformats.org/drawingml/2006/main">
          <a:noFill/>
        </a:ln>
      </cdr:spPr>
      <cdr:txBody>
        <a:bodyPr xmlns:a="http://schemas.openxmlformats.org/drawingml/2006/main" vertOverflow="clip" wrap="square" rtlCol="0"/>
        <a:lstStyle xmlns:a="http://schemas.openxmlformats.org/drawingml/2006/main"/>
        <a:p xmlns:a="http://schemas.openxmlformats.org/drawingml/2006/main">
          <a:endParaRPr lang="en-IN" sz="1100" dirty="0"/>
        </a:p>
      </cdr:txBody>
    </cdr:sp>
  </cdr:relSizeAnchor>
  <cdr:relSizeAnchor xmlns:cdr="http://schemas.openxmlformats.org/drawingml/2006/chartDrawing">
    <cdr:from>
      <cdr:x>0</cdr:x>
      <cdr:y>0</cdr:y>
    </cdr:from>
    <cdr:to>
      <cdr:x>0.69481</cdr:x>
      <cdr:y>0.96343</cdr:y>
    </cdr:to>
    <cdr:sp macro="" textlink="">
      <cdr:nvSpPr>
        <cdr:cNvPr id="3" name="TextBox 2">
          <a:extLst xmlns:a="http://schemas.openxmlformats.org/drawingml/2006/main">
            <a:ext uri="{FF2B5EF4-FFF2-40B4-BE49-F238E27FC236}">
              <a16:creationId xmlns:a16="http://schemas.microsoft.com/office/drawing/2014/main" id="{2E7035F3-3F7B-4E8D-BE06-5B11BEC8698F}"/>
            </a:ext>
          </a:extLst>
        </cdr:cNvPr>
        <cdr:cNvSpPr txBox="1"/>
      </cdr:nvSpPr>
      <cdr:spPr>
        <a:xfrm xmlns:a="http://schemas.openxmlformats.org/drawingml/2006/main">
          <a:off x="-6760730" y="-1779905"/>
          <a:ext cx="3526856" cy="3086830"/>
        </a:xfrm>
        <a:prstGeom xmlns:a="http://schemas.openxmlformats.org/drawingml/2006/main" prst="rect">
          <a:avLst/>
        </a:prstGeom>
        <a:ln xmlns:a="http://schemas.openxmlformats.org/drawingml/2006/main">
          <a:noFill/>
        </a:ln>
      </cdr:spPr>
      <cdr:txBody>
        <a:bodyPr xmlns:a="http://schemas.openxmlformats.org/drawingml/2006/main" vertOverflow="clip" wrap="square" rtlCol="0"/>
        <a:lstStyle xmlns:a="http://schemas.openxmlformats.org/drawingml/2006/main"/>
        <a:p xmlns:a="http://schemas.openxmlformats.org/drawingml/2006/main">
          <a:endParaRPr lang="en-IN"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F962AA-3EA7-442B-ACB5-113C81C459A9}" type="datetimeFigureOut">
              <a:rPr lang="en-IN" smtClean="0"/>
              <a:t>17-05-2023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BF85BD-8FDF-42DB-8A5C-65004894C969}" type="slidenum">
              <a:rPr lang="en-IN" smtClean="0"/>
              <a:t>‹#›</a:t>
            </a:fld>
            <a:endParaRPr lang="en-IN"/>
          </a:p>
        </p:txBody>
      </p:sp>
    </p:spTree>
    <p:extLst>
      <p:ext uri="{BB962C8B-B14F-4D97-AF65-F5344CB8AC3E}">
        <p14:creationId xmlns:p14="http://schemas.microsoft.com/office/powerpoint/2010/main" val="2624917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71BF85BD-8FDF-42DB-8A5C-65004894C969}" type="slidenum">
              <a:rPr lang="en-IN" smtClean="0"/>
              <a:t>23</a:t>
            </a:fld>
            <a:endParaRPr lang="en-IN"/>
          </a:p>
        </p:txBody>
      </p:sp>
    </p:spTree>
    <p:extLst>
      <p:ext uri="{BB962C8B-B14F-4D97-AF65-F5344CB8AC3E}">
        <p14:creationId xmlns:p14="http://schemas.microsoft.com/office/powerpoint/2010/main" val="15020132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 Id="rId5" Type="http://schemas.openxmlformats.org/officeDocument/2006/relationships/image" Target="../media/image9.jpeg"/><Relationship Id="rId4" Type="http://schemas.openxmlformats.org/officeDocument/2006/relationships/image" Target="../media/image8.jp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A92C5-C18B-8FFC-9402-29C48EF848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B27C137-8DF7-99BB-E4E6-5841788342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5CFDBDF7-CF0B-F969-017B-FE65E6184F6A}"/>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C403145B-03AA-D3D3-F60E-CBC5350202E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C6478EF-AD65-4F56-2C49-8901B16736E8}"/>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907435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220F1-9715-6EC4-7740-D6EF28858CD5}"/>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139FB91A-1469-A0E8-3419-8E06D2CB40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CB0B69C-47F4-B733-7F26-DCDA7E81EBF2}"/>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ADC75025-FA94-2671-FF6B-B1B21B1EB52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6C4FE2A-D364-AC3C-E3C5-7EB8A40948D1}"/>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957205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30ABCE5-0B20-63D9-81E3-5847C396CDC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6091C48F-D2D2-01F5-C4A6-2627E101DC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A4C20BC-255B-6F10-59A6-B4B10129FC13}"/>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BBAEEA33-81A9-CCA7-99DC-CBD1FA25CDD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9145536-EE2A-3387-3438-E38782D8027F}"/>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20351500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C2C68F0-831E-46F2-8A1C-2F3FE58D398A}"/>
              </a:ext>
            </a:extLst>
          </p:cNvPr>
          <p:cNvSpPr>
            <a:spLocks noGrp="1"/>
          </p:cNvSpPr>
          <p:nvPr>
            <p:ph type="pic" sz="quarter" idx="11"/>
          </p:nvPr>
        </p:nvSpPr>
        <p:spPr>
          <a:xfrm>
            <a:off x="6233160" y="549275"/>
            <a:ext cx="5025390" cy="5143904"/>
          </a:xfrm>
          <a:custGeom>
            <a:avLst/>
            <a:gdLst>
              <a:gd name="connsiteX0" fmla="*/ 0 w 5025390"/>
              <a:gd name="connsiteY0" fmla="*/ 0 h 5143904"/>
              <a:gd name="connsiteX1" fmla="*/ 5025390 w 5025390"/>
              <a:gd name="connsiteY1" fmla="*/ 0 h 5143904"/>
              <a:gd name="connsiteX2" fmla="*/ 5025390 w 5025390"/>
              <a:gd name="connsiteY2" fmla="*/ 691746 h 5143904"/>
              <a:gd name="connsiteX3" fmla="*/ 5025390 w 5025390"/>
              <a:gd name="connsiteY3" fmla="*/ 4452158 h 5143904"/>
              <a:gd name="connsiteX4" fmla="*/ 5025390 w 5025390"/>
              <a:gd name="connsiteY4" fmla="*/ 5143904 h 5143904"/>
              <a:gd name="connsiteX5" fmla="*/ 0 w 5025390"/>
              <a:gd name="connsiteY5" fmla="*/ 4253401 h 5143904"/>
              <a:gd name="connsiteX6" fmla="*/ 0 w 5025390"/>
              <a:gd name="connsiteY6" fmla="*/ 3561655 h 5143904"/>
              <a:gd name="connsiteX7" fmla="*/ 0 w 5025390"/>
              <a:gd name="connsiteY7" fmla="*/ 691746 h 5143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25390" h="5143904">
                <a:moveTo>
                  <a:pt x="0" y="0"/>
                </a:moveTo>
                <a:lnTo>
                  <a:pt x="5025390" y="0"/>
                </a:lnTo>
                <a:lnTo>
                  <a:pt x="5025390" y="691746"/>
                </a:lnTo>
                <a:lnTo>
                  <a:pt x="5025390" y="4452158"/>
                </a:lnTo>
                <a:lnTo>
                  <a:pt x="5025390" y="5143904"/>
                </a:lnTo>
                <a:lnTo>
                  <a:pt x="0" y="4253401"/>
                </a:lnTo>
                <a:lnTo>
                  <a:pt x="0" y="3561655"/>
                </a:lnTo>
                <a:lnTo>
                  <a:pt x="0" y="691746"/>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7" name="Picture Placeholder 6">
            <a:extLst>
              <a:ext uri="{FF2B5EF4-FFF2-40B4-BE49-F238E27FC236}">
                <a16:creationId xmlns:a16="http://schemas.microsoft.com/office/drawing/2014/main" id="{CDA7AC2E-B2BB-4511-970D-D9CDAF02465D}"/>
              </a:ext>
            </a:extLst>
          </p:cNvPr>
          <p:cNvSpPr>
            <a:spLocks noGrp="1"/>
          </p:cNvSpPr>
          <p:nvPr>
            <p:ph type="pic" sz="quarter" idx="12"/>
          </p:nvPr>
        </p:nvSpPr>
        <p:spPr>
          <a:xfrm>
            <a:off x="-14748" y="1"/>
            <a:ext cx="12206748" cy="5732732"/>
          </a:xfrm>
          <a:custGeom>
            <a:avLst/>
            <a:gdLst>
              <a:gd name="connsiteX0" fmla="*/ 14748 w 12206748"/>
              <a:gd name="connsiteY0" fmla="*/ 0 h 5732732"/>
              <a:gd name="connsiteX1" fmla="*/ 12206748 w 12206748"/>
              <a:gd name="connsiteY1" fmla="*/ 0 h 5732732"/>
              <a:gd name="connsiteX2" fmla="*/ 12206748 w 12206748"/>
              <a:gd name="connsiteY2" fmla="*/ 3569687 h 5732732"/>
              <a:gd name="connsiteX3" fmla="*/ 0 w 12206748"/>
              <a:gd name="connsiteY3" fmla="*/ 5732732 h 5732732"/>
            </a:gdLst>
            <a:ahLst/>
            <a:cxnLst>
              <a:cxn ang="0">
                <a:pos x="connsiteX0" y="connsiteY0"/>
              </a:cxn>
              <a:cxn ang="0">
                <a:pos x="connsiteX1" y="connsiteY1"/>
              </a:cxn>
              <a:cxn ang="0">
                <a:pos x="connsiteX2" y="connsiteY2"/>
              </a:cxn>
              <a:cxn ang="0">
                <a:pos x="connsiteX3" y="connsiteY3"/>
              </a:cxn>
            </a:cxnLst>
            <a:rect l="l" t="t" r="r" b="b"/>
            <a:pathLst>
              <a:path w="12206748" h="5732732">
                <a:moveTo>
                  <a:pt x="14748" y="0"/>
                </a:moveTo>
                <a:lnTo>
                  <a:pt x="12206748" y="0"/>
                </a:lnTo>
                <a:lnTo>
                  <a:pt x="12206748" y="3569687"/>
                </a:lnTo>
                <a:lnTo>
                  <a:pt x="0" y="5732732"/>
                </a:lnTo>
                <a:close/>
              </a:path>
            </a:pathLst>
          </a:custGeom>
        </p:spPr>
        <p:txBody>
          <a:bodyPr wrap="square">
            <a:noAutofit/>
          </a:bodyPr>
          <a:lstStyle>
            <a:lvl1pPr marL="0" indent="0">
              <a:buNone/>
              <a:defRPr>
                <a:solidFill>
                  <a:schemeClr val="bg1">
                    <a:lumMod val="75000"/>
                  </a:schemeClr>
                </a:solidFill>
              </a:defRPr>
            </a:lvl1pPr>
          </a:lstStyle>
          <a:p>
            <a:endParaRPr lang="id-ID"/>
          </a:p>
        </p:txBody>
      </p:sp>
      <p:sp>
        <p:nvSpPr>
          <p:cNvPr id="4" name="Rectangle 2">
            <a:extLst>
              <a:ext uri="{FF2B5EF4-FFF2-40B4-BE49-F238E27FC236}">
                <a16:creationId xmlns:a16="http://schemas.microsoft.com/office/drawing/2014/main" id="{BD2433EF-39A5-422C-8496-1FEE3FF52798}"/>
              </a:ext>
            </a:extLst>
          </p:cNvPr>
          <p:cNvSpPr/>
          <p:nvPr userDrawn="1"/>
        </p:nvSpPr>
        <p:spPr>
          <a:xfrm flipH="1">
            <a:off x="0" y="159611"/>
            <a:ext cx="12206748" cy="5732732"/>
          </a:xfrm>
          <a:custGeom>
            <a:avLst/>
            <a:gdLst>
              <a:gd name="connsiteX0" fmla="*/ 0 w 12192000"/>
              <a:gd name="connsiteY0" fmla="*/ 0 h 3967316"/>
              <a:gd name="connsiteX1" fmla="*/ 12192000 w 12192000"/>
              <a:gd name="connsiteY1" fmla="*/ 0 h 3967316"/>
              <a:gd name="connsiteX2" fmla="*/ 12192000 w 12192000"/>
              <a:gd name="connsiteY2" fmla="*/ 3967316 h 3967316"/>
              <a:gd name="connsiteX3" fmla="*/ 0 w 12192000"/>
              <a:gd name="connsiteY3" fmla="*/ 3967316 h 3967316"/>
              <a:gd name="connsiteX4" fmla="*/ 0 w 12192000"/>
              <a:gd name="connsiteY4" fmla="*/ 0 h 3967316"/>
              <a:gd name="connsiteX0" fmla="*/ 14748 w 12206748"/>
              <a:gd name="connsiteY0" fmla="*/ 0 h 6371303"/>
              <a:gd name="connsiteX1" fmla="*/ 12206748 w 12206748"/>
              <a:gd name="connsiteY1" fmla="*/ 0 h 6371303"/>
              <a:gd name="connsiteX2" fmla="*/ 12206748 w 12206748"/>
              <a:gd name="connsiteY2" fmla="*/ 3967316 h 6371303"/>
              <a:gd name="connsiteX3" fmla="*/ 0 w 12206748"/>
              <a:gd name="connsiteY3" fmla="*/ 6371303 h 6371303"/>
              <a:gd name="connsiteX4" fmla="*/ 14748 w 12206748"/>
              <a:gd name="connsiteY4" fmla="*/ 0 h 6371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6748" h="6371303">
                <a:moveTo>
                  <a:pt x="14748" y="0"/>
                </a:moveTo>
                <a:lnTo>
                  <a:pt x="12206748" y="0"/>
                </a:lnTo>
                <a:lnTo>
                  <a:pt x="12206748" y="3967316"/>
                </a:lnTo>
                <a:lnTo>
                  <a:pt x="0" y="6371303"/>
                </a:lnTo>
                <a:lnTo>
                  <a:pt x="1474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2" name="Picture 1" descr="A cartoon of a person sitting on a bench&#10;&#10;Description automatically generated with medium confidence">
            <a:extLst>
              <a:ext uri="{FF2B5EF4-FFF2-40B4-BE49-F238E27FC236}">
                <a16:creationId xmlns:a16="http://schemas.microsoft.com/office/drawing/2014/main" id="{337F41E4-D0D8-06AC-AFFD-D6D97411F9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pic>
        <p:nvPicPr>
          <p:cNvPr id="3" name="Picture 2" descr="Text&#10;&#10;Description automatically generated">
            <a:extLst>
              <a:ext uri="{FF2B5EF4-FFF2-40B4-BE49-F238E27FC236}">
                <a16:creationId xmlns:a16="http://schemas.microsoft.com/office/drawing/2014/main" id="{5D19CF69-3CFF-04C2-3E58-D7B7F6E1A1D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4633" r="51241"/>
          <a:stretch/>
        </p:blipFill>
        <p:spPr>
          <a:xfrm>
            <a:off x="284234" y="6081607"/>
            <a:ext cx="1663755" cy="523220"/>
          </a:xfrm>
          <a:prstGeom prst="rect">
            <a:avLst/>
          </a:prstGeom>
        </p:spPr>
      </p:pic>
      <p:pic>
        <p:nvPicPr>
          <p:cNvPr id="5" name="Picture 4" descr="A picture containing text, screenshot, font, graphics&#10;&#10;Description automatically generated">
            <a:extLst>
              <a:ext uri="{FF2B5EF4-FFF2-40B4-BE49-F238E27FC236}">
                <a16:creationId xmlns:a16="http://schemas.microsoft.com/office/drawing/2014/main" id="{14A9CD35-2CDE-6BAC-5CF6-E82F77744B8D}"/>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19850" y="5006319"/>
            <a:ext cx="4724400" cy="829056"/>
          </a:xfrm>
          <a:prstGeom prst="rect">
            <a:avLst/>
          </a:prstGeom>
        </p:spPr>
      </p:pic>
      <p:pic>
        <p:nvPicPr>
          <p:cNvPr id="9" name="Picture 8" descr="A picture containing text, cartoon, design&#10;&#10;Description automatically generated">
            <a:extLst>
              <a:ext uri="{FF2B5EF4-FFF2-40B4-BE49-F238E27FC236}">
                <a16:creationId xmlns:a16="http://schemas.microsoft.com/office/drawing/2014/main" id="{3B39B6EE-A802-4AE5-7DDD-792491732EEC}"/>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16714" r="15795" b="4353"/>
          <a:stretch/>
        </p:blipFill>
        <p:spPr>
          <a:xfrm>
            <a:off x="91925" y="253173"/>
            <a:ext cx="5760720" cy="6420133"/>
          </a:xfrm>
          <a:prstGeom prst="rect">
            <a:avLst/>
          </a:prstGeom>
        </p:spPr>
      </p:pic>
    </p:spTree>
    <p:extLst>
      <p:ext uri="{BB962C8B-B14F-4D97-AF65-F5344CB8AC3E}">
        <p14:creationId xmlns:p14="http://schemas.microsoft.com/office/powerpoint/2010/main" val="1289623497"/>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nodePh="1">
                                  <p:stCondLst>
                                    <p:cond delay="2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nodePh="1">
                                  <p:stCondLst>
                                    <p:cond delay="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2" name="Picture 1" descr="A picture containing screenshot, text, measuring stick&#10;&#10;Description automatically generated">
            <a:extLst>
              <a:ext uri="{FF2B5EF4-FFF2-40B4-BE49-F238E27FC236}">
                <a16:creationId xmlns:a16="http://schemas.microsoft.com/office/drawing/2014/main" id="{DA456684-3406-7E60-A344-35E769EF4E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F97FE8EB-4EBC-0C6F-5E55-1B8E821E8ABA}"/>
              </a:ext>
            </a:extLst>
          </p:cNvPr>
          <p:cNvPicPr>
            <a:picLocks noChangeAspect="1"/>
          </p:cNvPicPr>
          <p:nvPr userDrawn="1"/>
        </p:nvPicPr>
        <p:blipFill>
          <a:blip r:embed="rId3"/>
          <a:stretch>
            <a:fillRect/>
          </a:stretch>
        </p:blipFill>
        <p:spPr>
          <a:xfrm>
            <a:off x="79783" y="6305856"/>
            <a:ext cx="3435578" cy="552143"/>
          </a:xfrm>
          <a:prstGeom prst="rect">
            <a:avLst/>
          </a:prstGeom>
        </p:spPr>
      </p:pic>
    </p:spTree>
    <p:extLst>
      <p:ext uri="{BB962C8B-B14F-4D97-AF65-F5344CB8AC3E}">
        <p14:creationId xmlns:p14="http://schemas.microsoft.com/office/powerpoint/2010/main" val="2198853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11" name="Picture Placeholder 2"/>
          <p:cNvSpPr>
            <a:spLocks noGrp="1"/>
          </p:cNvSpPr>
          <p:nvPr>
            <p:ph type="pic" sz="quarter" idx="10" hasCustomPrompt="1"/>
          </p:nvPr>
        </p:nvSpPr>
        <p:spPr>
          <a:xfrm>
            <a:off x="1488800" y="3965948"/>
            <a:ext cx="2422528" cy="1483767"/>
          </a:xfrm>
          <a:prstGeom prst="rect">
            <a:avLst/>
          </a:prstGeom>
          <a:solidFill>
            <a:schemeClr val="tx1">
              <a:lumMod val="50000"/>
              <a:lumOff val="50000"/>
              <a:alpha val="20000"/>
            </a:schemeClr>
          </a:solidFill>
        </p:spPr>
        <p:txBody>
          <a:bodyPr anchor="ctr"/>
          <a:lstStyle>
            <a:lvl1pPr marL="0" indent="0" algn="ctr">
              <a:buNone/>
              <a:defRPr sz="1800" baseline="0">
                <a:solidFill>
                  <a:schemeClr val="bg1">
                    <a:lumMod val="65000"/>
                  </a:schemeClr>
                </a:solidFill>
                <a:latin typeface="Montserrat" panose="00000500000000000000" pitchFamily="2" charset="0"/>
              </a:defRPr>
            </a:lvl1pPr>
          </a:lstStyle>
          <a:p>
            <a:r>
              <a:rPr lang="en-US"/>
              <a:t>Insert Image Here</a:t>
            </a:r>
          </a:p>
        </p:txBody>
      </p:sp>
      <p:sp>
        <p:nvSpPr>
          <p:cNvPr id="12" name="Picture Placeholder 2"/>
          <p:cNvSpPr>
            <a:spLocks noGrp="1"/>
          </p:cNvSpPr>
          <p:nvPr>
            <p:ph type="pic" sz="quarter" idx="11" hasCustomPrompt="1"/>
          </p:nvPr>
        </p:nvSpPr>
        <p:spPr>
          <a:xfrm>
            <a:off x="5046845" y="3965948"/>
            <a:ext cx="2422528" cy="1483767"/>
          </a:xfrm>
          <a:prstGeom prst="rect">
            <a:avLst/>
          </a:prstGeom>
          <a:solidFill>
            <a:schemeClr val="tx1">
              <a:lumMod val="50000"/>
              <a:lumOff val="50000"/>
              <a:alpha val="20000"/>
            </a:schemeClr>
          </a:solidFill>
        </p:spPr>
        <p:txBody>
          <a:bodyPr anchor="ctr"/>
          <a:lstStyle>
            <a:lvl1pPr marL="0" indent="0" algn="ctr">
              <a:buNone/>
              <a:defRPr sz="1800" baseline="0">
                <a:solidFill>
                  <a:schemeClr val="bg1">
                    <a:lumMod val="65000"/>
                  </a:schemeClr>
                </a:solidFill>
                <a:latin typeface="Montserrat" panose="00000500000000000000" pitchFamily="2" charset="0"/>
              </a:defRPr>
            </a:lvl1pPr>
          </a:lstStyle>
          <a:p>
            <a:r>
              <a:rPr lang="en-US"/>
              <a:t>Insert Image Here</a:t>
            </a:r>
          </a:p>
        </p:txBody>
      </p:sp>
      <p:sp>
        <p:nvSpPr>
          <p:cNvPr id="13" name="Picture Placeholder 2"/>
          <p:cNvSpPr>
            <a:spLocks noGrp="1"/>
          </p:cNvSpPr>
          <p:nvPr>
            <p:ph type="pic" sz="quarter" idx="12" hasCustomPrompt="1"/>
          </p:nvPr>
        </p:nvSpPr>
        <p:spPr>
          <a:xfrm>
            <a:off x="8629649" y="3965948"/>
            <a:ext cx="2422528" cy="1483767"/>
          </a:xfrm>
          <a:prstGeom prst="rect">
            <a:avLst/>
          </a:prstGeom>
          <a:solidFill>
            <a:schemeClr val="tx1">
              <a:lumMod val="50000"/>
              <a:lumOff val="50000"/>
              <a:alpha val="20000"/>
            </a:schemeClr>
          </a:solidFill>
        </p:spPr>
        <p:txBody>
          <a:bodyPr anchor="ctr"/>
          <a:lstStyle>
            <a:lvl1pPr marL="0" indent="0" algn="ctr">
              <a:buNone/>
              <a:defRPr sz="1800" baseline="0">
                <a:solidFill>
                  <a:schemeClr val="bg1">
                    <a:lumMod val="65000"/>
                  </a:schemeClr>
                </a:solidFill>
                <a:latin typeface="Montserrat" panose="00000500000000000000" pitchFamily="2" charset="0"/>
              </a:defRPr>
            </a:lvl1pPr>
          </a:lstStyle>
          <a:p>
            <a:r>
              <a:rPr lang="en-US"/>
              <a:t>Insert Image Here</a:t>
            </a:r>
          </a:p>
        </p:txBody>
      </p:sp>
      <p:pic>
        <p:nvPicPr>
          <p:cNvPr id="3" name="Picture 2" descr="A picture containing screenshot, rectangle, green, teal&#10;&#10;Description automatically generated">
            <a:extLst>
              <a:ext uri="{FF2B5EF4-FFF2-40B4-BE49-F238E27FC236}">
                <a16:creationId xmlns:a16="http://schemas.microsoft.com/office/drawing/2014/main" id="{21002503-7186-52A5-F34C-D5FB3A90B6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pic>
        <p:nvPicPr>
          <p:cNvPr id="4" name="Picture 3" descr="Text&#10;&#10;Description automatically generated">
            <a:extLst>
              <a:ext uri="{FF2B5EF4-FFF2-40B4-BE49-F238E27FC236}">
                <a16:creationId xmlns:a16="http://schemas.microsoft.com/office/drawing/2014/main" id="{4EE389AB-0598-AFF7-A9E7-8D9B69B43BA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5541" y="5951243"/>
            <a:ext cx="3254126" cy="523219"/>
          </a:xfrm>
          <a:prstGeom prst="rect">
            <a:avLst/>
          </a:prstGeom>
        </p:spPr>
      </p:pic>
    </p:spTree>
    <p:extLst>
      <p:ext uri="{BB962C8B-B14F-4D97-AF65-F5344CB8AC3E}">
        <p14:creationId xmlns:p14="http://schemas.microsoft.com/office/powerpoint/2010/main" val="386552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6FD15-5C4C-5861-9A84-035D21F98C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4AAD5E7-9867-9C4C-D039-C7A2B8A103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4A1633-6972-83A3-1865-0C2763D40463}"/>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DD5C3C5B-DF07-92F8-AE30-C5AFE49274C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C77DB36-FAF4-F3D6-1832-A8CA1CC1AF27}"/>
              </a:ext>
            </a:extLst>
          </p:cNvPr>
          <p:cNvSpPr>
            <a:spLocks noGrp="1"/>
          </p:cNvSpPr>
          <p:nvPr>
            <p:ph type="sldNum" sz="quarter" idx="12"/>
          </p:nvPr>
        </p:nvSpPr>
        <p:spPr/>
        <p:txBody>
          <a:bodyPr/>
          <a:lstStyle/>
          <a:p>
            <a:fld id="{5712C1D1-99A7-497E-A72A-F883DCFB1A35}" type="slidenum">
              <a:rPr lang="en-IN" smtClean="0"/>
              <a:t>‹#›</a:t>
            </a:fld>
            <a:endParaRPr lang="en-IN"/>
          </a:p>
        </p:txBody>
      </p:sp>
      <p:pic>
        <p:nvPicPr>
          <p:cNvPr id="8" name="Picture 7" descr="A picture containing text, screenshot, font, graphic design&#10;&#10;Description automatically generated">
            <a:extLst>
              <a:ext uri="{FF2B5EF4-FFF2-40B4-BE49-F238E27FC236}">
                <a16:creationId xmlns:a16="http://schemas.microsoft.com/office/drawing/2014/main" id="{55B745D2-2F36-4E58-30EE-7E097BE1B5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pic>
        <p:nvPicPr>
          <p:cNvPr id="7" name="Picture 6" descr="Text&#10;&#10;Description automatically generated">
            <a:extLst>
              <a:ext uri="{FF2B5EF4-FFF2-40B4-BE49-F238E27FC236}">
                <a16:creationId xmlns:a16="http://schemas.microsoft.com/office/drawing/2014/main" id="{5CA3B70D-ED3C-CA6E-1E2F-7B358198608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5541" y="5951243"/>
            <a:ext cx="3254126" cy="523219"/>
          </a:xfrm>
          <a:prstGeom prst="rect">
            <a:avLst/>
          </a:prstGeom>
        </p:spPr>
      </p:pic>
    </p:spTree>
    <p:extLst>
      <p:ext uri="{BB962C8B-B14F-4D97-AF65-F5344CB8AC3E}">
        <p14:creationId xmlns:p14="http://schemas.microsoft.com/office/powerpoint/2010/main" val="3371356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9C62E-D15F-FA07-A92E-6D34663131C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5B11FF1D-8E3C-9B74-4291-8F12514CFB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C03CBD3-6A70-6A0C-ADC0-E8F714C45348}"/>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DEEF07C3-9532-3561-3529-22EE49BF6CE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DE68891-4A03-5422-45D7-E1B9EE5858B2}"/>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871708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6FD15-5C4C-5861-9A84-035D21F98C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14AAD5E7-9867-9C4C-D039-C7A2B8A103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4A1633-6972-83A3-1865-0C2763D40463}"/>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DD5C3C5B-DF07-92F8-AE30-C5AFE49274C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6C77DB36-FAF4-F3D6-1832-A8CA1CC1AF27}"/>
              </a:ext>
            </a:extLst>
          </p:cNvPr>
          <p:cNvSpPr>
            <a:spLocks noGrp="1"/>
          </p:cNvSpPr>
          <p:nvPr>
            <p:ph type="sldNum" sz="quarter" idx="12"/>
          </p:nvPr>
        </p:nvSpPr>
        <p:spPr/>
        <p:txBody>
          <a:bodyPr/>
          <a:lstStyle/>
          <a:p>
            <a:fld id="{5712C1D1-99A7-497E-A72A-F883DCFB1A35}" type="slidenum">
              <a:rPr lang="en-IN" smtClean="0"/>
              <a:t>‹#›</a:t>
            </a:fld>
            <a:endParaRPr lang="en-IN"/>
          </a:p>
        </p:txBody>
      </p:sp>
      <p:pic>
        <p:nvPicPr>
          <p:cNvPr id="8" name="Picture 7" descr="A picture containing text, screenshot, font, graphic design&#10;&#10;Description automatically generated">
            <a:extLst>
              <a:ext uri="{FF2B5EF4-FFF2-40B4-BE49-F238E27FC236}">
                <a16:creationId xmlns:a16="http://schemas.microsoft.com/office/drawing/2014/main" id="{55B745D2-2F36-4E58-30EE-7E097BE1B5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pic>
        <p:nvPicPr>
          <p:cNvPr id="7" name="Picture 6" descr="Text&#10;&#10;Description automatically generated">
            <a:extLst>
              <a:ext uri="{FF2B5EF4-FFF2-40B4-BE49-F238E27FC236}">
                <a16:creationId xmlns:a16="http://schemas.microsoft.com/office/drawing/2014/main" id="{DDDBE287-6A1C-8674-CF0D-B4E07291996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5541" y="5951243"/>
            <a:ext cx="3254126" cy="523219"/>
          </a:xfrm>
          <a:prstGeom prst="rect">
            <a:avLst/>
          </a:prstGeom>
        </p:spPr>
      </p:pic>
    </p:spTree>
    <p:extLst>
      <p:ext uri="{BB962C8B-B14F-4D97-AF65-F5344CB8AC3E}">
        <p14:creationId xmlns:p14="http://schemas.microsoft.com/office/powerpoint/2010/main" val="630759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6AE48-3520-CE87-9581-7E5AA5D67766}"/>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2DA434EB-64AA-6333-01DF-3C811A0B68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6692443-50F4-9EEA-4E8B-17B1706D2E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7A01FBC-156D-0C95-A861-4099074304F9}"/>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6" name="Footer Placeholder 5">
            <a:extLst>
              <a:ext uri="{FF2B5EF4-FFF2-40B4-BE49-F238E27FC236}">
                <a16:creationId xmlns:a16="http://schemas.microsoft.com/office/drawing/2014/main" id="{5E6C0766-93FF-C5E9-3F7B-61347EF8987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873A3DAA-CDD8-A959-D9AE-BE4DE984C3EE}"/>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91986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FD2B6-8110-B9D2-BA8C-A67CFEE1E691}"/>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CA8CC95-B6B1-50E0-DCD5-53B7C5CF62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B73846C-E1F4-298D-4DDD-8F9A0C3227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617079A-5A27-6EF3-A3AB-BDA79F723E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3555C0-159F-CA76-4442-82BB511F6B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E4CFA16F-B216-0131-45CC-5C3D9B738412}"/>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8" name="Footer Placeholder 7">
            <a:extLst>
              <a:ext uri="{FF2B5EF4-FFF2-40B4-BE49-F238E27FC236}">
                <a16:creationId xmlns:a16="http://schemas.microsoft.com/office/drawing/2014/main" id="{56FABEFF-3F7A-A2D0-2E93-DF20A3773BE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365F29A3-B10D-893F-C117-0E23E23191AC}"/>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407594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A9916-E407-1901-8C85-6E2CEC820BF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CBE939B0-1A99-5424-1DBA-AFA3BFDC6CF0}"/>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4" name="Footer Placeholder 3">
            <a:extLst>
              <a:ext uri="{FF2B5EF4-FFF2-40B4-BE49-F238E27FC236}">
                <a16:creationId xmlns:a16="http://schemas.microsoft.com/office/drawing/2014/main" id="{B881F024-387F-2D25-E392-0953A892F74B}"/>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7F0D55D0-3543-75A3-EE7B-885E395A65E6}"/>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2737440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13" name="Picture 12" descr="A picture containing screenshot, text, measuring stick&#10;&#10;Description automatically generated">
            <a:extLst>
              <a:ext uri="{FF2B5EF4-FFF2-40B4-BE49-F238E27FC236}">
                <a16:creationId xmlns:a16="http://schemas.microsoft.com/office/drawing/2014/main" id="{F50AE28D-A517-91BE-4543-277ECAE2669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 y="0"/>
            <a:ext cx="12188952" cy="6858000"/>
          </a:xfrm>
          <a:prstGeom prst="rect">
            <a:avLst/>
          </a:prstGeom>
        </p:spPr>
      </p:pic>
      <p:sp>
        <p:nvSpPr>
          <p:cNvPr id="2" name="Date Placeholder 1">
            <a:extLst>
              <a:ext uri="{FF2B5EF4-FFF2-40B4-BE49-F238E27FC236}">
                <a16:creationId xmlns:a16="http://schemas.microsoft.com/office/drawing/2014/main" id="{6810E4DB-1E17-ABAF-D690-709F25293957}"/>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3" name="Footer Placeholder 2">
            <a:extLst>
              <a:ext uri="{FF2B5EF4-FFF2-40B4-BE49-F238E27FC236}">
                <a16:creationId xmlns:a16="http://schemas.microsoft.com/office/drawing/2014/main" id="{94F6F2D5-07FA-7F40-145A-6FA7F608C4D7}"/>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6FA65FB7-DF01-9376-B141-C68449AA563B}"/>
              </a:ext>
            </a:extLst>
          </p:cNvPr>
          <p:cNvSpPr>
            <a:spLocks noGrp="1"/>
          </p:cNvSpPr>
          <p:nvPr>
            <p:ph type="sldNum" sz="quarter" idx="12"/>
          </p:nvPr>
        </p:nvSpPr>
        <p:spPr/>
        <p:txBody>
          <a:bodyPr/>
          <a:lstStyle/>
          <a:p>
            <a:fld id="{5712C1D1-99A7-497E-A72A-F883DCFB1A35}" type="slidenum">
              <a:rPr lang="en-IN" smtClean="0"/>
              <a:t>‹#›</a:t>
            </a:fld>
            <a:endParaRPr lang="en-IN"/>
          </a:p>
        </p:txBody>
      </p:sp>
      <p:grpSp>
        <p:nvGrpSpPr>
          <p:cNvPr id="5" name="Group 4">
            <a:extLst>
              <a:ext uri="{FF2B5EF4-FFF2-40B4-BE49-F238E27FC236}">
                <a16:creationId xmlns:a16="http://schemas.microsoft.com/office/drawing/2014/main" id="{3C754D45-C333-63B9-50F8-81FEDE268103}"/>
              </a:ext>
            </a:extLst>
          </p:cNvPr>
          <p:cNvGrpSpPr/>
          <p:nvPr userDrawn="1"/>
        </p:nvGrpSpPr>
        <p:grpSpPr>
          <a:xfrm>
            <a:off x="4906663" y="472716"/>
            <a:ext cx="6688413" cy="5919630"/>
            <a:chOff x="4906663" y="472716"/>
            <a:chExt cx="6688413" cy="5919630"/>
          </a:xfrm>
        </p:grpSpPr>
        <p:pic>
          <p:nvPicPr>
            <p:cNvPr id="6" name="Picture 5" descr="A picture containing clipart, map&#10;&#10;Description automatically generated">
              <a:extLst>
                <a:ext uri="{FF2B5EF4-FFF2-40B4-BE49-F238E27FC236}">
                  <a16:creationId xmlns:a16="http://schemas.microsoft.com/office/drawing/2014/main" id="{A77D030E-A566-5896-A338-56B3724AAD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6663" y="472716"/>
              <a:ext cx="6688413" cy="5919630"/>
            </a:xfrm>
            <a:prstGeom prst="rect">
              <a:avLst/>
            </a:prstGeom>
          </p:spPr>
        </p:pic>
        <p:sp>
          <p:nvSpPr>
            <p:cNvPr id="7" name="TextBox 6">
              <a:extLst>
                <a:ext uri="{FF2B5EF4-FFF2-40B4-BE49-F238E27FC236}">
                  <a16:creationId xmlns:a16="http://schemas.microsoft.com/office/drawing/2014/main" id="{C4DF8E7E-40B2-7640-AB60-7B64DB11E516}"/>
                </a:ext>
              </a:extLst>
            </p:cNvPr>
            <p:cNvSpPr txBox="1"/>
            <p:nvPr/>
          </p:nvSpPr>
          <p:spPr>
            <a:xfrm>
              <a:off x="10142499" y="4630850"/>
              <a:ext cx="921989" cy="369332"/>
            </a:xfrm>
            <a:prstGeom prst="rect">
              <a:avLst/>
            </a:prstGeom>
            <a:noFill/>
          </p:spPr>
          <p:txBody>
            <a:bodyPr wrap="square">
              <a:spAutoFit/>
            </a:bodyPr>
            <a:lstStyle/>
            <a:p>
              <a:pPr lvl="0"/>
              <a:r>
                <a:rPr lang="en-US" sz="1800" b="1" dirty="0">
                  <a:latin typeface="Roboto Slab"/>
                  <a:ea typeface="Roboto Slab"/>
                  <a:cs typeface="Roboto Slab"/>
                  <a:sym typeface="Roboto Slab"/>
                </a:rPr>
                <a:t> Oman</a:t>
              </a:r>
            </a:p>
          </p:txBody>
        </p:sp>
        <p:sp>
          <p:nvSpPr>
            <p:cNvPr id="8" name="TextBox 7">
              <a:extLst>
                <a:ext uri="{FF2B5EF4-FFF2-40B4-BE49-F238E27FC236}">
                  <a16:creationId xmlns:a16="http://schemas.microsoft.com/office/drawing/2014/main" id="{E4BA5EAC-C592-2417-20C3-D5A0B5547DC6}"/>
                </a:ext>
              </a:extLst>
            </p:cNvPr>
            <p:cNvSpPr txBox="1"/>
            <p:nvPr/>
          </p:nvSpPr>
          <p:spPr>
            <a:xfrm>
              <a:off x="9319792" y="3765268"/>
              <a:ext cx="921989" cy="369332"/>
            </a:xfrm>
            <a:prstGeom prst="rect">
              <a:avLst/>
            </a:prstGeom>
            <a:noFill/>
          </p:spPr>
          <p:txBody>
            <a:bodyPr wrap="square">
              <a:spAutoFit/>
            </a:bodyPr>
            <a:lstStyle/>
            <a:p>
              <a:pPr lvl="0"/>
              <a:r>
                <a:rPr lang="en-US" sz="1800" b="1" dirty="0">
                  <a:latin typeface="Roboto Slab"/>
                  <a:ea typeface="Roboto Slab"/>
                  <a:cs typeface="Roboto Slab"/>
                  <a:sym typeface="Roboto Slab"/>
                </a:rPr>
                <a:t> UAE</a:t>
              </a:r>
            </a:p>
          </p:txBody>
        </p:sp>
        <p:sp>
          <p:nvSpPr>
            <p:cNvPr id="9" name="TextBox 8">
              <a:extLst>
                <a:ext uri="{FF2B5EF4-FFF2-40B4-BE49-F238E27FC236}">
                  <a16:creationId xmlns:a16="http://schemas.microsoft.com/office/drawing/2014/main" id="{A08AC7B8-59E8-6CE0-85AE-940F719C1D1A}"/>
                </a:ext>
              </a:extLst>
            </p:cNvPr>
            <p:cNvSpPr txBox="1"/>
            <p:nvPr/>
          </p:nvSpPr>
          <p:spPr>
            <a:xfrm>
              <a:off x="8211887" y="2378525"/>
              <a:ext cx="1107905" cy="369332"/>
            </a:xfrm>
            <a:prstGeom prst="rect">
              <a:avLst/>
            </a:prstGeom>
            <a:noFill/>
          </p:spPr>
          <p:txBody>
            <a:bodyPr wrap="square">
              <a:spAutoFit/>
            </a:bodyPr>
            <a:lstStyle/>
            <a:p>
              <a:pPr lvl="0"/>
              <a:r>
                <a:rPr lang="en-US" sz="1800" b="1" dirty="0">
                  <a:latin typeface="Roboto Slab"/>
                  <a:ea typeface="Roboto Slab"/>
                  <a:cs typeface="Roboto Slab"/>
                  <a:sym typeface="Roboto Slab"/>
                </a:rPr>
                <a:t> Kuwait</a:t>
              </a:r>
            </a:p>
          </p:txBody>
        </p:sp>
        <p:sp>
          <p:nvSpPr>
            <p:cNvPr id="10" name="TextBox 9">
              <a:extLst>
                <a:ext uri="{FF2B5EF4-FFF2-40B4-BE49-F238E27FC236}">
                  <a16:creationId xmlns:a16="http://schemas.microsoft.com/office/drawing/2014/main" id="{9AC2696C-2426-23CB-DBCB-64D545512B10}"/>
                </a:ext>
              </a:extLst>
            </p:cNvPr>
            <p:cNvSpPr txBox="1"/>
            <p:nvPr/>
          </p:nvSpPr>
          <p:spPr>
            <a:xfrm>
              <a:off x="6935056" y="1836629"/>
              <a:ext cx="1186171" cy="370130"/>
            </a:xfrm>
            <a:prstGeom prst="rect">
              <a:avLst/>
            </a:prstGeom>
            <a:noFill/>
          </p:spPr>
          <p:txBody>
            <a:bodyPr wrap="square">
              <a:spAutoFit/>
            </a:bodyPr>
            <a:lstStyle/>
            <a:p>
              <a:pPr lvl="0"/>
              <a:r>
                <a:rPr lang="en-US" sz="1800" b="1" dirty="0">
                  <a:latin typeface="Roboto Slab"/>
                  <a:ea typeface="Roboto Slab"/>
                  <a:cs typeface="Roboto Slab"/>
                  <a:sym typeface="Roboto Slab"/>
                </a:rPr>
                <a:t>UK</a:t>
              </a:r>
            </a:p>
          </p:txBody>
        </p:sp>
      </p:grpSp>
      <p:pic>
        <p:nvPicPr>
          <p:cNvPr id="11" name="Picture 10" descr="A picture containing text&#10;&#10;Description automatically generated">
            <a:extLst>
              <a:ext uri="{FF2B5EF4-FFF2-40B4-BE49-F238E27FC236}">
                <a16:creationId xmlns:a16="http://schemas.microsoft.com/office/drawing/2014/main" id="{92A2D8B8-24A7-A4A2-4905-921DD0F28E01}"/>
              </a:ext>
            </a:extLst>
          </p:cNvPr>
          <p:cNvPicPr>
            <a:picLocks noChangeAspect="1"/>
          </p:cNvPicPr>
          <p:nvPr userDrawn="1"/>
        </p:nvPicPr>
        <p:blipFill>
          <a:blip r:embed="rId4"/>
          <a:stretch>
            <a:fillRect/>
          </a:stretch>
        </p:blipFill>
        <p:spPr>
          <a:xfrm>
            <a:off x="79783" y="6305856"/>
            <a:ext cx="3435578" cy="552143"/>
          </a:xfrm>
          <a:prstGeom prst="rect">
            <a:avLst/>
          </a:prstGeom>
        </p:spPr>
      </p:pic>
    </p:spTree>
    <p:extLst>
      <p:ext uri="{BB962C8B-B14F-4D97-AF65-F5344CB8AC3E}">
        <p14:creationId xmlns:p14="http://schemas.microsoft.com/office/powerpoint/2010/main" val="31748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04AA5-AECA-C0EF-7819-37FCE7DBFE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1FA468E-73CB-A460-E800-331BBF3F827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7B601EF-9F7A-8629-209F-DCDD239A0C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88435D-C02A-3929-4F19-D801EF178E1D}"/>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6" name="Footer Placeholder 5">
            <a:extLst>
              <a:ext uri="{FF2B5EF4-FFF2-40B4-BE49-F238E27FC236}">
                <a16:creationId xmlns:a16="http://schemas.microsoft.com/office/drawing/2014/main" id="{4C581E62-CA9E-718B-94FD-25EEBAEBC586}"/>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9C6BA0E-498E-1D70-07B7-B1C5D3887EBC}"/>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4286163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02825-DB03-FD98-A9CD-376F2E8BC5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A8880A90-4733-908B-8AEE-1C8A8ECEED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5B967E1F-EFA9-6A9C-D997-A445963D88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7D42F89-4659-D1C9-FC03-89BFE99DB54C}"/>
              </a:ext>
            </a:extLst>
          </p:cNvPr>
          <p:cNvSpPr>
            <a:spLocks noGrp="1"/>
          </p:cNvSpPr>
          <p:nvPr>
            <p:ph type="dt" sz="half" idx="10"/>
          </p:nvPr>
        </p:nvSpPr>
        <p:spPr/>
        <p:txBody>
          <a:bodyPr/>
          <a:lstStyle/>
          <a:p>
            <a:fld id="{D61185E9-4CEA-41BE-9C02-D94FE8298BCC}" type="datetimeFigureOut">
              <a:rPr lang="en-IN" smtClean="0"/>
              <a:t>17-05-2023</a:t>
            </a:fld>
            <a:endParaRPr lang="en-IN"/>
          </a:p>
        </p:txBody>
      </p:sp>
      <p:sp>
        <p:nvSpPr>
          <p:cNvPr id="6" name="Footer Placeholder 5">
            <a:extLst>
              <a:ext uri="{FF2B5EF4-FFF2-40B4-BE49-F238E27FC236}">
                <a16:creationId xmlns:a16="http://schemas.microsoft.com/office/drawing/2014/main" id="{21DAD31E-AA9E-5230-60B1-B836C93BF16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EAFD9E1-E90C-35E7-CC28-41951A4BF5BA}"/>
              </a:ext>
            </a:extLst>
          </p:cNvPr>
          <p:cNvSpPr>
            <a:spLocks noGrp="1"/>
          </p:cNvSpPr>
          <p:nvPr>
            <p:ph type="sldNum" sz="quarter" idx="12"/>
          </p:nvPr>
        </p:nvSpPr>
        <p:spPr/>
        <p:txBody>
          <a:bodyPr/>
          <a:lstStyle/>
          <a:p>
            <a:fld id="{5712C1D1-99A7-497E-A72A-F883DCFB1A35}" type="slidenum">
              <a:rPr lang="en-IN" smtClean="0"/>
              <a:t>‹#›</a:t>
            </a:fld>
            <a:endParaRPr lang="en-IN"/>
          </a:p>
        </p:txBody>
      </p:sp>
    </p:spTree>
    <p:extLst>
      <p:ext uri="{BB962C8B-B14F-4D97-AF65-F5344CB8AC3E}">
        <p14:creationId xmlns:p14="http://schemas.microsoft.com/office/powerpoint/2010/main" val="2674740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4C8416-BAA1-89B8-6B21-8D974CA919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757F5317-0BD2-F4DE-67C9-44BC80E473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BD5218B-6433-1CFD-AD4A-2450787BF8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185E9-4CEA-41BE-9C02-D94FE8298BCC}" type="datetimeFigureOut">
              <a:rPr lang="en-IN" smtClean="0"/>
              <a:t>17-05-2023</a:t>
            </a:fld>
            <a:endParaRPr lang="en-IN"/>
          </a:p>
        </p:txBody>
      </p:sp>
      <p:sp>
        <p:nvSpPr>
          <p:cNvPr id="5" name="Footer Placeholder 4">
            <a:extLst>
              <a:ext uri="{FF2B5EF4-FFF2-40B4-BE49-F238E27FC236}">
                <a16:creationId xmlns:a16="http://schemas.microsoft.com/office/drawing/2014/main" id="{E0EDF28B-A6C7-A76C-20FA-F5AC9CAD81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56775692-D618-18E7-B0B6-64D4F3E4EB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12C1D1-99A7-497E-A72A-F883DCFB1A35}" type="slidenum">
              <a:rPr lang="en-IN" smtClean="0"/>
              <a:t>‹#›</a:t>
            </a:fld>
            <a:endParaRPr lang="en-IN"/>
          </a:p>
        </p:txBody>
      </p:sp>
    </p:spTree>
    <p:extLst>
      <p:ext uri="{BB962C8B-B14F-4D97-AF65-F5344CB8AC3E}">
        <p14:creationId xmlns:p14="http://schemas.microsoft.com/office/powerpoint/2010/main" val="20260843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6" r:id="rId13"/>
    <p:sldLayoutId id="2147483697" r:id="rId14"/>
    <p:sldLayoutId id="214748369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svg"/><Relationship Id="rId7" Type="http://schemas.openxmlformats.org/officeDocument/2006/relationships/image" Target="../media/image24.svg"/><Relationship Id="rId2" Type="http://schemas.openxmlformats.org/officeDocument/2006/relationships/image" Target="../media/image19.png"/><Relationship Id="rId1" Type="http://schemas.openxmlformats.org/officeDocument/2006/relationships/slideLayout" Target="../slideLayouts/slideLayout14.xml"/><Relationship Id="rId6" Type="http://schemas.openxmlformats.org/officeDocument/2006/relationships/image" Target="../media/image23.png"/><Relationship Id="rId11" Type="http://schemas.microsoft.com/office/2007/relationships/hdphoto" Target="../media/hdphoto1.wdp"/><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sv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3.xml"/><Relationship Id="rId5" Type="http://schemas.openxmlformats.org/officeDocument/2006/relationships/image" Target="../media/image16.sv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5124ED67-F8ED-8A14-A045-9991F3821103}"/>
              </a:ext>
            </a:extLst>
          </p:cNvPr>
          <p:cNvGrpSpPr/>
          <p:nvPr/>
        </p:nvGrpSpPr>
        <p:grpSpPr>
          <a:xfrm>
            <a:off x="6300630" y="1215668"/>
            <a:ext cx="5891370" cy="3556267"/>
            <a:chOff x="914236" y="914645"/>
            <a:chExt cx="5891370" cy="3556267"/>
          </a:xfrm>
          <a:solidFill>
            <a:schemeClr val="tx1"/>
          </a:solidFill>
        </p:grpSpPr>
        <p:sp>
          <p:nvSpPr>
            <p:cNvPr id="11" name="TextBox 10">
              <a:extLst>
                <a:ext uri="{FF2B5EF4-FFF2-40B4-BE49-F238E27FC236}">
                  <a16:creationId xmlns:a16="http://schemas.microsoft.com/office/drawing/2014/main" id="{880BB4A0-F393-1402-168E-9C93FE7186CD}"/>
                </a:ext>
              </a:extLst>
            </p:cNvPr>
            <p:cNvSpPr txBox="1"/>
            <p:nvPr/>
          </p:nvSpPr>
          <p:spPr>
            <a:xfrm>
              <a:off x="914236" y="914645"/>
              <a:ext cx="4562840" cy="319446"/>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IN" sz="1800" dirty="0">
                  <a:solidFill>
                    <a:schemeClr val="tx1">
                      <a:lumMod val="85000"/>
                      <a:lumOff val="15000"/>
                    </a:schemeClr>
                  </a:solidFill>
                  <a:latin typeface="+mn-lt"/>
                </a:rPr>
                <a:t>Review Article</a:t>
              </a:r>
              <a:endParaRPr lang="id-ID" sz="1800" dirty="0">
                <a:solidFill>
                  <a:schemeClr val="tx1">
                    <a:lumMod val="85000"/>
                    <a:lumOff val="15000"/>
                  </a:schemeClr>
                </a:solidFill>
                <a:latin typeface="+mn-lt"/>
              </a:endParaRPr>
            </a:p>
          </p:txBody>
        </p:sp>
        <p:sp>
          <p:nvSpPr>
            <p:cNvPr id="12" name="TextBox 11">
              <a:extLst>
                <a:ext uri="{FF2B5EF4-FFF2-40B4-BE49-F238E27FC236}">
                  <a16:creationId xmlns:a16="http://schemas.microsoft.com/office/drawing/2014/main" id="{065DA24D-A433-07B4-D74F-44EEC584BABD}"/>
                </a:ext>
              </a:extLst>
            </p:cNvPr>
            <p:cNvSpPr txBox="1"/>
            <p:nvPr/>
          </p:nvSpPr>
          <p:spPr>
            <a:xfrm>
              <a:off x="914236" y="1325401"/>
              <a:ext cx="5891370" cy="1948226"/>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3000" b="1" dirty="0">
                  <a:solidFill>
                    <a:schemeClr val="tx1"/>
                  </a:solidFill>
                  <a:latin typeface="+mn-lt"/>
                </a:rPr>
                <a:t>Review of National Healthcare Systems in the Gulf Cooperation Council Countries for Noncommunicable Diseases Management</a:t>
              </a:r>
            </a:p>
          </p:txBody>
        </p:sp>
        <p:sp>
          <p:nvSpPr>
            <p:cNvPr id="13" name="Text Placeholder 4">
              <a:extLst>
                <a:ext uri="{FF2B5EF4-FFF2-40B4-BE49-F238E27FC236}">
                  <a16:creationId xmlns:a16="http://schemas.microsoft.com/office/drawing/2014/main" id="{8D1C7BEA-8999-D76F-6ACF-2712EF84BD60}"/>
                </a:ext>
              </a:extLst>
            </p:cNvPr>
            <p:cNvSpPr txBox="1">
              <a:spLocks/>
            </p:cNvSpPr>
            <p:nvPr/>
          </p:nvSpPr>
          <p:spPr>
            <a:xfrm>
              <a:off x="914236" y="3369432"/>
              <a:ext cx="5228761" cy="1101480"/>
            </a:xfrm>
            <a:prstGeom prst="rect">
              <a:avLst/>
            </a:prstGeom>
            <a:no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id-ID" sz="1500" b="1" i="1" dirty="0">
                  <a:cs typeface="Segoe UI Light" panose="020B0502040204020203" pitchFamily="34" charset="0"/>
                </a:rPr>
                <a:t>Ibtihal Fadhil</a:t>
              </a:r>
              <a:r>
                <a:rPr lang="en-US" sz="1500" b="1" i="1" dirty="0">
                  <a:cs typeface="Segoe UI Light" panose="020B0502040204020203" pitchFamily="34" charset="0"/>
                </a:rPr>
                <a:t> </a:t>
              </a:r>
              <a:r>
                <a:rPr lang="id-ID" sz="1500" b="1" i="1" dirty="0">
                  <a:cs typeface="Segoe UI Light" panose="020B0502040204020203" pitchFamily="34" charset="0"/>
                </a:rPr>
                <a:t>et al (202</a:t>
              </a:r>
              <a:r>
                <a:rPr lang="en-US" sz="1500" b="1" i="1" dirty="0">
                  <a:cs typeface="Segoe UI Light" panose="020B0502040204020203" pitchFamily="34" charset="0"/>
                </a:rPr>
                <a:t>2</a:t>
              </a:r>
              <a:r>
                <a:rPr lang="id-ID" sz="1500" b="1" i="1" dirty="0">
                  <a:cs typeface="Segoe UI Light" panose="020B0502040204020203" pitchFamily="34" charset="0"/>
                </a:rPr>
                <a:t>). </a:t>
              </a:r>
              <a:r>
                <a:rPr lang="en-US" sz="1500" b="1" i="1" dirty="0">
                  <a:cs typeface="Segoe UI Light" panose="020B0502040204020203" pitchFamily="34" charset="0"/>
                </a:rPr>
                <a:t>Review of National Healthcare Systems in the Gulf Cooperation Council Countries for Noncommunicable Diseases Management</a:t>
              </a:r>
              <a:r>
                <a:rPr lang="id-ID" sz="1500" b="1" i="1" dirty="0">
                  <a:cs typeface="Segoe UI Light" panose="020B0502040204020203" pitchFamily="34" charset="0"/>
                </a:rPr>
                <a:t>. Oman med J,</a:t>
              </a:r>
              <a:r>
                <a:rPr lang="en-US" sz="1500" b="1" i="1" dirty="0">
                  <a:cs typeface="Segoe UI Light" panose="020B0502040204020203" pitchFamily="34" charset="0"/>
                </a:rPr>
                <a:t> </a:t>
              </a:r>
              <a:r>
                <a:rPr lang="id-ID" sz="1500" b="1" i="1" dirty="0">
                  <a:cs typeface="Segoe UI Light" panose="020B0502040204020203" pitchFamily="34" charset="0"/>
                </a:rPr>
                <a:t>37</a:t>
              </a:r>
              <a:r>
                <a:rPr lang="en-US" sz="1500" b="1" i="1" dirty="0">
                  <a:cs typeface="Segoe UI Light" panose="020B0502040204020203" pitchFamily="34" charset="0"/>
                </a:rPr>
                <a:t>(</a:t>
              </a:r>
              <a:r>
                <a:rPr lang="id-ID" sz="1500" b="1" i="1" dirty="0">
                  <a:cs typeface="Segoe UI Light" panose="020B0502040204020203" pitchFamily="34" charset="0"/>
                </a:rPr>
                <a:t> 3</a:t>
              </a:r>
              <a:r>
                <a:rPr lang="en-US" sz="1500" b="1" i="1" dirty="0">
                  <a:cs typeface="Segoe UI Light" panose="020B0502040204020203" pitchFamily="34" charset="0"/>
                </a:rPr>
                <a:t>)</a:t>
              </a:r>
              <a:r>
                <a:rPr lang="id-ID" sz="1500" b="1" i="1" dirty="0">
                  <a:cs typeface="Segoe UI Light" panose="020B0502040204020203" pitchFamily="34" charset="0"/>
                </a:rPr>
                <a:t>, e370</a:t>
              </a:r>
            </a:p>
          </p:txBody>
        </p:sp>
      </p:grpSp>
      <p:sp>
        <p:nvSpPr>
          <p:cNvPr id="9" name="TextBox 8">
            <a:extLst>
              <a:ext uri="{FF2B5EF4-FFF2-40B4-BE49-F238E27FC236}">
                <a16:creationId xmlns:a16="http://schemas.microsoft.com/office/drawing/2014/main" id="{EA513522-70BB-8BF5-FC8B-D0EA59969E03}"/>
              </a:ext>
            </a:extLst>
          </p:cNvPr>
          <p:cNvSpPr txBox="1"/>
          <p:nvPr/>
        </p:nvSpPr>
        <p:spPr>
          <a:xfrm>
            <a:off x="6698756" y="5231576"/>
            <a:ext cx="3657600" cy="369332"/>
          </a:xfrm>
          <a:prstGeom prst="rect">
            <a:avLst/>
          </a:prstGeom>
          <a:noFill/>
        </p:spPr>
        <p:txBody>
          <a:bodyPr wrap="square">
            <a:spAutoFit/>
          </a:bodyPr>
          <a:lstStyle/>
          <a:p>
            <a:pPr lvl="1"/>
            <a:r>
              <a:rPr lang="id-ID" b="1" spc="300" dirty="0">
                <a:solidFill>
                  <a:schemeClr val="bg1"/>
                </a:solidFill>
              </a:rPr>
              <a:t>Oman Medical Journal</a:t>
            </a:r>
            <a:endParaRPr lang="id-ID" sz="4400" b="1" spc="300" dirty="0">
              <a:solidFill>
                <a:schemeClr val="bg1"/>
              </a:solidFill>
            </a:endParaRPr>
          </a:p>
        </p:txBody>
      </p:sp>
      <p:pic>
        <p:nvPicPr>
          <p:cNvPr id="5" name="Picture 4" descr="A picture containing text&#10;&#10;Description automatically generated">
            <a:extLst>
              <a:ext uri="{FF2B5EF4-FFF2-40B4-BE49-F238E27FC236}">
                <a16:creationId xmlns:a16="http://schemas.microsoft.com/office/drawing/2014/main" id="{9AD53316-AB05-A2A6-2C5F-EE3FDDB743C5}"/>
              </a:ext>
            </a:extLst>
          </p:cNvPr>
          <p:cNvPicPr>
            <a:picLocks noChangeAspect="1"/>
          </p:cNvPicPr>
          <p:nvPr/>
        </p:nvPicPr>
        <p:blipFill>
          <a:blip r:embed="rId2"/>
          <a:stretch>
            <a:fillRect/>
          </a:stretch>
        </p:blipFill>
        <p:spPr>
          <a:xfrm>
            <a:off x="181383" y="82222"/>
            <a:ext cx="3435578" cy="552143"/>
          </a:xfrm>
          <a:prstGeom prst="rect">
            <a:avLst/>
          </a:prstGeom>
        </p:spPr>
      </p:pic>
    </p:spTree>
    <p:extLst>
      <p:ext uri="{BB962C8B-B14F-4D97-AF65-F5344CB8AC3E}">
        <p14:creationId xmlns:p14="http://schemas.microsoft.com/office/powerpoint/2010/main" val="294961174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E644A58-4585-56D3-8EE0-CA7F9C05C9E2}"/>
              </a:ext>
            </a:extLst>
          </p:cNvPr>
          <p:cNvSpPr/>
          <p:nvPr/>
        </p:nvSpPr>
        <p:spPr>
          <a:xfrm>
            <a:off x="7842910" y="6324135"/>
            <a:ext cx="4070817" cy="230832"/>
          </a:xfrm>
          <a:prstGeom prst="rect">
            <a:avLst/>
          </a:prstGeom>
        </p:spPr>
        <p:txBody>
          <a:bodyPr wrap="square">
            <a:spAutoFit/>
          </a:bodyPr>
          <a:lstStyle/>
          <a:p>
            <a:pPr lvl="0" algn="r"/>
            <a:r>
              <a:rPr lang="en-US" sz="900" dirty="0">
                <a:solidFill>
                  <a:schemeClr val="bg1"/>
                </a:solidFill>
              </a:rPr>
              <a:t>GCC: Gulf Cooperation Council; NCDs: Non-Communicable Diseases</a:t>
            </a:r>
            <a:endParaRPr lang="en-AE" sz="900" dirty="0">
              <a:solidFill>
                <a:schemeClr val="bg1"/>
              </a:solidFill>
            </a:endParaRPr>
          </a:p>
        </p:txBody>
      </p:sp>
      <p:grpSp>
        <p:nvGrpSpPr>
          <p:cNvPr id="32" name="Group 31">
            <a:extLst>
              <a:ext uri="{FF2B5EF4-FFF2-40B4-BE49-F238E27FC236}">
                <a16:creationId xmlns:a16="http://schemas.microsoft.com/office/drawing/2014/main" id="{C0D86CCB-7659-9BBB-230E-9E3520F0783F}"/>
              </a:ext>
            </a:extLst>
          </p:cNvPr>
          <p:cNvGrpSpPr/>
          <p:nvPr/>
        </p:nvGrpSpPr>
        <p:grpSpPr>
          <a:xfrm>
            <a:off x="1698030" y="847199"/>
            <a:ext cx="8795940" cy="4617687"/>
            <a:chOff x="1787862" y="1105469"/>
            <a:chExt cx="8795940" cy="4617687"/>
          </a:xfrm>
        </p:grpSpPr>
        <p:sp>
          <p:nvSpPr>
            <p:cNvPr id="11" name="TextBox 10">
              <a:extLst>
                <a:ext uri="{FF2B5EF4-FFF2-40B4-BE49-F238E27FC236}">
                  <a16:creationId xmlns:a16="http://schemas.microsoft.com/office/drawing/2014/main" id="{94C2B877-8779-D8CF-C7BD-1E2483B6E6CD}"/>
                </a:ext>
              </a:extLst>
            </p:cNvPr>
            <p:cNvSpPr txBox="1"/>
            <p:nvPr/>
          </p:nvSpPr>
          <p:spPr>
            <a:xfrm>
              <a:off x="5151191" y="1489978"/>
              <a:ext cx="4439882" cy="1189236"/>
            </a:xfrm>
            <a:prstGeom prst="rect">
              <a:avLst/>
            </a:prstGeom>
            <a:noFill/>
          </p:spPr>
          <p:txBody>
            <a:bodyPr wrap="square" rtlCol="0" anchor="ctr">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4400" b="1" dirty="0"/>
                <a:t>STUDY OBJECTIVES</a:t>
              </a:r>
              <a:endParaRPr lang="id-ID" sz="4400" b="1" dirty="0"/>
            </a:p>
          </p:txBody>
        </p:sp>
        <p:sp>
          <p:nvSpPr>
            <p:cNvPr id="12" name="Text Placeholder 4">
              <a:extLst>
                <a:ext uri="{FF2B5EF4-FFF2-40B4-BE49-F238E27FC236}">
                  <a16:creationId xmlns:a16="http://schemas.microsoft.com/office/drawing/2014/main" id="{606FD5EA-4B8F-D760-65EE-C1105A88E2D0}"/>
                </a:ext>
              </a:extLst>
            </p:cNvPr>
            <p:cNvSpPr txBox="1">
              <a:spLocks/>
            </p:cNvSpPr>
            <p:nvPr/>
          </p:nvSpPr>
          <p:spPr>
            <a:xfrm>
              <a:off x="5281683" y="2694745"/>
              <a:ext cx="5302119" cy="2643902"/>
            </a:xfrm>
            <a:prstGeom prst="rect">
              <a:avLst/>
            </a:prstGeom>
            <a:no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None/>
                <a:defRPr/>
              </a:pPr>
              <a:r>
                <a:rPr lang="en-US" sz="2000" b="1" dirty="0">
                  <a:solidFill>
                    <a:schemeClr val="bg1"/>
                  </a:solidFill>
                  <a:cs typeface="Segoe UI Light" panose="020B0502040204020203" pitchFamily="34" charset="0"/>
                </a:rPr>
                <a:t>This revitus of national healthcare systems in the GCC countries </a:t>
              </a:r>
            </a:p>
            <a:p>
              <a:pPr>
                <a:lnSpc>
                  <a:spcPct val="114000"/>
                </a:lnSpc>
                <a:buFont typeface="Wingdings" panose="05000000000000000000" pitchFamily="2" charset="2"/>
                <a:buChar char="ü"/>
                <a:defRPr/>
              </a:pPr>
              <a:r>
                <a:rPr lang="en-US" sz="2000" b="1" dirty="0">
                  <a:solidFill>
                    <a:schemeClr val="bg1"/>
                  </a:solidFill>
                  <a:cs typeface="Segoe UI Light" panose="020B0502040204020203" pitchFamily="34" charset="0"/>
                </a:rPr>
                <a:t>in the context of national NCD policies </a:t>
              </a:r>
            </a:p>
            <a:p>
              <a:pPr>
                <a:lnSpc>
                  <a:spcPct val="114000"/>
                </a:lnSpc>
                <a:buFont typeface="Wingdings" panose="05000000000000000000" pitchFamily="2" charset="2"/>
                <a:buChar char="ü"/>
                <a:defRPr/>
              </a:pPr>
              <a:r>
                <a:rPr lang="en-US" sz="2000" b="1" dirty="0">
                  <a:solidFill>
                    <a:schemeClr val="bg1"/>
                  </a:solidFill>
                  <a:cs typeface="Segoe UI Light" panose="020B0502040204020203" pitchFamily="34" charset="0"/>
                </a:rPr>
                <a:t>to highlight the challenges </a:t>
              </a:r>
            </a:p>
            <a:p>
              <a:pPr>
                <a:lnSpc>
                  <a:spcPct val="114000"/>
                </a:lnSpc>
                <a:buFont typeface="Wingdings" panose="05000000000000000000" pitchFamily="2" charset="2"/>
                <a:buChar char="ü"/>
                <a:defRPr/>
              </a:pPr>
              <a:r>
                <a:rPr lang="en-US" sz="2000" b="1" dirty="0">
                  <a:solidFill>
                    <a:schemeClr val="bg1"/>
                  </a:solidFill>
                  <a:cs typeface="Segoe UI Light" panose="020B0502040204020203" pitchFamily="34" charset="0"/>
                </a:rPr>
                <a:t>identify opportunities to strengthen NCD management and control in the region</a:t>
              </a:r>
              <a:endParaRPr lang="en-US" sz="2000" b="1" dirty="0">
                <a:solidFill>
                  <a:schemeClr val="bg1"/>
                </a:solidFill>
                <a:highlight>
                  <a:srgbClr val="FFFF00"/>
                </a:highlight>
                <a:cs typeface="Segoe UI Light" panose="020B0502040204020203" pitchFamily="34" charset="0"/>
              </a:endParaRPr>
            </a:p>
          </p:txBody>
        </p:sp>
        <p:pic>
          <p:nvPicPr>
            <p:cNvPr id="14" name="Graphic 13" descr="Bullseye">
              <a:extLst>
                <a:ext uri="{FF2B5EF4-FFF2-40B4-BE49-F238E27FC236}">
                  <a16:creationId xmlns:a16="http://schemas.microsoft.com/office/drawing/2014/main" id="{F565F51A-F893-7AF8-FA40-130D53F3992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87862" y="2115549"/>
              <a:ext cx="2597526" cy="2597526"/>
            </a:xfrm>
            <a:prstGeom prst="rect">
              <a:avLst/>
            </a:prstGeom>
          </p:spPr>
        </p:pic>
        <p:cxnSp>
          <p:nvCxnSpPr>
            <p:cNvPr id="22" name="Straight Connector 21">
              <a:extLst>
                <a:ext uri="{FF2B5EF4-FFF2-40B4-BE49-F238E27FC236}">
                  <a16:creationId xmlns:a16="http://schemas.microsoft.com/office/drawing/2014/main" id="{F782712B-25D6-5573-36AB-BF34C4D44285}"/>
                </a:ext>
              </a:extLst>
            </p:cNvPr>
            <p:cNvCxnSpPr>
              <a:cxnSpLocks/>
            </p:cNvCxnSpPr>
            <p:nvPr/>
          </p:nvCxnSpPr>
          <p:spPr>
            <a:xfrm>
              <a:off x="4768290" y="1105469"/>
              <a:ext cx="0" cy="46176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7973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EC232C5-F457-2ADF-A9AD-BA41B641FF65}"/>
              </a:ext>
            </a:extLst>
          </p:cNvPr>
          <p:cNvSpPr txBox="1"/>
          <p:nvPr/>
        </p:nvSpPr>
        <p:spPr>
          <a:xfrm>
            <a:off x="446345" y="2047011"/>
            <a:ext cx="7550936" cy="113383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2000" dirty="0">
                <a:effectLst>
                  <a:outerShdw blurRad="609600" dist="38100" dir="5400000" algn="t" rotWithShape="0">
                    <a:prstClr val="black">
                      <a:alpha val="16000"/>
                    </a:prstClr>
                  </a:outerShdw>
                </a:effectLst>
                <a:latin typeface="Calibri body"/>
              </a:rPr>
              <a:t>Review of </a:t>
            </a:r>
          </a:p>
          <a:p>
            <a:pPr algn="l"/>
            <a:r>
              <a:rPr lang="en-US" sz="2000" dirty="0">
                <a:effectLst>
                  <a:outerShdw blurRad="609600" dist="38100" dir="5400000" algn="t" rotWithShape="0">
                    <a:prstClr val="black">
                      <a:alpha val="16000"/>
                    </a:prstClr>
                  </a:outerShdw>
                </a:effectLst>
                <a:latin typeface="Calibri body"/>
              </a:rPr>
              <a:t>National Healthcare Systems in the Gulf Cooperation </a:t>
            </a:r>
          </a:p>
          <a:p>
            <a:pPr algn="l"/>
            <a:r>
              <a:rPr lang="en-US" sz="2000" dirty="0">
                <a:effectLst>
                  <a:outerShdw blurRad="609600" dist="38100" dir="5400000" algn="t" rotWithShape="0">
                    <a:prstClr val="black">
                      <a:alpha val="16000"/>
                    </a:prstClr>
                  </a:outerShdw>
                </a:effectLst>
                <a:latin typeface="Calibri body"/>
              </a:rPr>
              <a:t>Council Countries </a:t>
            </a:r>
          </a:p>
          <a:p>
            <a:pPr algn="l"/>
            <a:r>
              <a:rPr lang="en-US" sz="2400" b="1" dirty="0">
                <a:effectLst>
                  <a:outerShdw blurRad="609600" dist="38100" dir="5400000" algn="t" rotWithShape="0">
                    <a:prstClr val="black">
                      <a:alpha val="16000"/>
                    </a:prstClr>
                  </a:outerShdw>
                </a:effectLst>
                <a:latin typeface="Calibri body"/>
              </a:rPr>
              <a:t>for Noncommunicable Diseases Management</a:t>
            </a:r>
            <a:endParaRPr lang="id-ID" sz="2400" b="1" dirty="0">
              <a:effectLst>
                <a:outerShdw blurRad="609600" dist="38100" dir="5400000" algn="t" rotWithShape="0">
                  <a:prstClr val="black">
                    <a:alpha val="16000"/>
                  </a:prstClr>
                </a:outerShdw>
              </a:effectLst>
              <a:latin typeface="Calibri body"/>
            </a:endParaRPr>
          </a:p>
        </p:txBody>
      </p:sp>
      <p:sp>
        <p:nvSpPr>
          <p:cNvPr id="7" name="Rectangle: Rounded Corners 6">
            <a:extLst>
              <a:ext uri="{FF2B5EF4-FFF2-40B4-BE49-F238E27FC236}">
                <a16:creationId xmlns:a16="http://schemas.microsoft.com/office/drawing/2014/main" id="{1D3CC9A6-28CE-70CE-82FA-56ABBC4F2DE1}"/>
              </a:ext>
            </a:extLst>
          </p:cNvPr>
          <p:cNvSpPr/>
          <p:nvPr/>
        </p:nvSpPr>
        <p:spPr>
          <a:xfrm>
            <a:off x="528538" y="3329864"/>
            <a:ext cx="4948377" cy="580289"/>
          </a:xfrm>
          <a:prstGeom prst="roundRect">
            <a:avLst>
              <a:gd name="adj" fmla="val 50000"/>
            </a:avLst>
          </a:prstGeom>
          <a:solidFill>
            <a:srgbClr val="4A827A"/>
          </a:soli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METHOD</a:t>
            </a:r>
            <a:endParaRPr lang="id-ID" sz="2800" b="1" dirty="0">
              <a:solidFill>
                <a:schemeClr val="bg1"/>
              </a:solidFill>
            </a:endParaRPr>
          </a:p>
        </p:txBody>
      </p:sp>
    </p:spTree>
    <p:extLst>
      <p:ext uri="{BB962C8B-B14F-4D97-AF65-F5344CB8AC3E}">
        <p14:creationId xmlns:p14="http://schemas.microsoft.com/office/powerpoint/2010/main" val="2606765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AB82105-6EC6-4DE8-AD18-D443C7F93A0C}"/>
              </a:ext>
            </a:extLst>
          </p:cNvPr>
          <p:cNvSpPr/>
          <p:nvPr/>
        </p:nvSpPr>
        <p:spPr bwMode="gray">
          <a:xfrm>
            <a:off x="462938" y="601317"/>
            <a:ext cx="11065372" cy="560843"/>
          </a:xfrm>
          <a:prstGeom prst="rect">
            <a:avLst/>
          </a:prstGeom>
          <a:solidFill>
            <a:srgbClr val="52A89B"/>
          </a:solidFill>
          <a:ln w="28575" cap="flat" cmpd="sng" algn="ctr">
            <a:solidFill>
              <a:srgbClr val="4FA598"/>
            </a:solidFill>
            <a:prstDash val="solid"/>
            <a:miter lim="800000"/>
            <a:headEnd type="none" w="med" len="med"/>
            <a:tailEnd type="none" w="med" len="med"/>
          </a:ln>
          <a:effectLst>
            <a:outerShdw blurRad="50800" dist="38100" algn="l" rotWithShape="0">
              <a:prstClr val="black">
                <a:alpha val="40000"/>
              </a:prstClr>
            </a:outerShdw>
          </a:effectLst>
        </p:spPr>
        <p:txBody>
          <a:bodyPr vert="horz" wrap="square" lIns="91429" tIns="45715" rIns="91429" bIns="45715" numCol="1" rtlCol="0" anchor="ctr" anchorCtr="0" compatLnSpc="1">
            <a:prstTxWarp prst="textNoShape">
              <a:avLst/>
            </a:prstTxWarp>
            <a:noAutofit/>
          </a:bodyPr>
          <a:lstStyle/>
          <a:p>
            <a:pPr algn="ctr" fontAlgn="base">
              <a:lnSpc>
                <a:spcPct val="90000"/>
              </a:lnSpc>
              <a:spcAft>
                <a:spcPct val="0"/>
              </a:spcAft>
              <a:buClr>
                <a:srgbClr val="0093CF"/>
              </a:buClr>
              <a:buSzPct val="90000"/>
              <a:defRPr/>
            </a:pPr>
            <a:r>
              <a:rPr kumimoji="0" lang="en-US" sz="2800" b="1" i="0" u="none" strike="noStrike" kern="1200" cap="none" spc="0" normalizeH="0" baseline="0" noProof="0" dirty="0">
                <a:ln>
                  <a:noFill/>
                </a:ln>
                <a:solidFill>
                  <a:schemeClr val="bg1"/>
                </a:solidFill>
                <a:uLnTx/>
                <a:uFillTx/>
                <a:ea typeface="+mn-ea"/>
                <a:cs typeface="Calibri" panose="020F0502020204030204" pitchFamily="34" charset="0"/>
              </a:rPr>
              <a:t>Methodology</a:t>
            </a:r>
            <a:endParaRPr kumimoji="0" lang="en-US" sz="2400" b="1" i="0" u="none" strike="noStrike" kern="1200" cap="none" spc="0" normalizeH="0" baseline="0" noProof="0" dirty="0">
              <a:ln>
                <a:noFill/>
              </a:ln>
              <a:solidFill>
                <a:schemeClr val="bg1"/>
              </a:solidFill>
              <a:uLnTx/>
              <a:uFillTx/>
              <a:ea typeface="+mn-ea"/>
              <a:cs typeface="Calibri" panose="020F0502020204030204" pitchFamily="34" charset="0"/>
            </a:endParaRPr>
          </a:p>
        </p:txBody>
      </p:sp>
      <p:cxnSp>
        <p:nvCxnSpPr>
          <p:cNvPr id="4" name="Straight Connector 3">
            <a:extLst>
              <a:ext uri="{FF2B5EF4-FFF2-40B4-BE49-F238E27FC236}">
                <a16:creationId xmlns:a16="http://schemas.microsoft.com/office/drawing/2014/main" id="{25FA44AE-5235-0613-0F8D-62CD7BA4A7E0}"/>
              </a:ext>
            </a:extLst>
          </p:cNvPr>
          <p:cNvCxnSpPr/>
          <p:nvPr/>
        </p:nvCxnSpPr>
        <p:spPr>
          <a:xfrm>
            <a:off x="462938" y="6256683"/>
            <a:ext cx="11055877" cy="0"/>
          </a:xfrm>
          <a:prstGeom prst="line">
            <a:avLst/>
          </a:prstGeom>
          <a:noFill/>
          <a:ln w="31750" cap="rnd">
            <a:solidFill>
              <a:srgbClr val="4FA598"/>
            </a:solidFill>
            <a:prstDash val="solid"/>
            <a:round/>
            <a:headEnd type="none" w="med" len="med"/>
            <a:tailEnd type="none" w="med" len="med"/>
          </a:ln>
          <a:effectLst/>
        </p:spPr>
      </p:cxnSp>
      <p:sp>
        <p:nvSpPr>
          <p:cNvPr id="5" name="Rectangle 4">
            <a:extLst>
              <a:ext uri="{FF2B5EF4-FFF2-40B4-BE49-F238E27FC236}">
                <a16:creationId xmlns:a16="http://schemas.microsoft.com/office/drawing/2014/main" id="{2D17674E-9743-1912-DEA8-E90B1C6BF937}"/>
              </a:ext>
            </a:extLst>
          </p:cNvPr>
          <p:cNvSpPr/>
          <p:nvPr/>
        </p:nvSpPr>
        <p:spPr bwMode="gray">
          <a:xfrm>
            <a:off x="480568" y="1030292"/>
            <a:ext cx="11048824" cy="5182635"/>
          </a:xfrm>
          <a:prstGeom prst="rect">
            <a:avLst/>
          </a:prstGeom>
          <a:solidFill>
            <a:schemeClr val="bg1"/>
          </a:solidFill>
          <a:ln w="19050" cap="flat" cmpd="sng" algn="ctr">
            <a:solidFill>
              <a:srgbClr val="4FA598"/>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marL="0" marR="0" lvl="0" indent="0" algn="ctr" defTabSz="914400" rtl="0" eaLnBrk="1" fontAlgn="base" latinLnBrk="0" hangingPunct="1">
              <a:lnSpc>
                <a:spcPct val="90000"/>
              </a:lnSpc>
              <a:spcBef>
                <a:spcPts val="0"/>
              </a:spcBef>
              <a:spcAft>
                <a:spcPct val="0"/>
              </a:spcAft>
              <a:buClr>
                <a:srgbClr val="0093CF"/>
              </a:buClr>
              <a:buSzPct val="90000"/>
              <a:buFontTx/>
              <a:buNone/>
              <a:tabLst/>
              <a:defRPr/>
            </a:pPr>
            <a:endParaRPr kumimoji="0" lang="en-US" sz="1100" b="1" i="0" u="none" strike="noStrike" kern="1200" cap="none" spc="0" normalizeH="0" baseline="0" noProof="0">
              <a:ln>
                <a:noFill/>
              </a:ln>
              <a:solidFill>
                <a:prstClr val="white"/>
              </a:solidFill>
              <a:effectLst/>
              <a:uLnTx/>
              <a:uFillTx/>
              <a:ea typeface="+mn-ea"/>
              <a:cs typeface="Calibri" panose="020F0502020204030204" pitchFamily="34" charset="0"/>
            </a:endParaRPr>
          </a:p>
        </p:txBody>
      </p:sp>
      <p:sp>
        <p:nvSpPr>
          <p:cNvPr id="6" name="Rectangle 5">
            <a:extLst>
              <a:ext uri="{FF2B5EF4-FFF2-40B4-BE49-F238E27FC236}">
                <a16:creationId xmlns:a16="http://schemas.microsoft.com/office/drawing/2014/main" id="{9BFFF8BA-2740-BC74-2EAF-0FA469325230}"/>
              </a:ext>
            </a:extLst>
          </p:cNvPr>
          <p:cNvSpPr/>
          <p:nvPr/>
        </p:nvSpPr>
        <p:spPr bwMode="gray">
          <a:xfrm>
            <a:off x="971079" y="1218194"/>
            <a:ext cx="10011878" cy="492921"/>
          </a:xfrm>
          <a:prstGeom prst="rect">
            <a:avLst/>
          </a:prstGeom>
          <a:solidFill>
            <a:srgbClr val="4FA598"/>
          </a:solidFill>
          <a:ln w="28575" cap="flat" cmpd="sng" algn="ctr">
            <a:solidFill>
              <a:srgbClr val="4FA598"/>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lvl="0" algn="ctr" fontAlgn="base">
              <a:lnSpc>
                <a:spcPts val="1600"/>
              </a:lnSpc>
              <a:spcAft>
                <a:spcPct val="0"/>
              </a:spcAft>
              <a:buClr>
                <a:srgbClr val="0093CF"/>
              </a:buClr>
              <a:buSzPct val="90000"/>
              <a:defRPr/>
            </a:pPr>
            <a:r>
              <a:rPr kumimoji="0" lang="en-US" sz="2000" b="1" i="0" u="none" strike="noStrike" kern="1200" cap="none" spc="0" normalizeH="0" baseline="0" noProof="0" dirty="0">
                <a:ln>
                  <a:noFill/>
                </a:ln>
                <a:solidFill>
                  <a:schemeClr val="bg1"/>
                </a:solidFill>
                <a:effectLst/>
                <a:uLnTx/>
                <a:uFillTx/>
                <a:ea typeface="+mn-ea"/>
                <a:cs typeface="Calibri" panose="020F0502020204030204" pitchFamily="34" charset="0"/>
              </a:rPr>
              <a:t>Data mining: </a:t>
            </a:r>
            <a:r>
              <a:rPr lang="en-US" sz="1600" dirty="0">
                <a:solidFill>
                  <a:schemeClr val="bg1"/>
                </a:solidFill>
              </a:rPr>
              <a:t>Publications relevant to NCDs in the GCC Countries were identified through data sources</a:t>
            </a:r>
            <a:r>
              <a:rPr lang="en-US" sz="1600" dirty="0"/>
              <a:t>:</a:t>
            </a:r>
            <a:endParaRPr kumimoji="0" lang="en-US" sz="2000" b="1" i="0" u="none" strike="noStrike" kern="1200" cap="none" spc="0" normalizeH="0" baseline="0" noProof="0" dirty="0">
              <a:ln>
                <a:noFill/>
              </a:ln>
              <a:effectLst/>
              <a:uLnTx/>
              <a:uFillTx/>
              <a:cs typeface="Calibri" panose="020F0502020204030204" pitchFamily="34" charset="0"/>
            </a:endParaRPr>
          </a:p>
        </p:txBody>
      </p:sp>
      <p:sp>
        <p:nvSpPr>
          <p:cNvPr id="7" name="TextBox 6">
            <a:extLst>
              <a:ext uri="{FF2B5EF4-FFF2-40B4-BE49-F238E27FC236}">
                <a16:creationId xmlns:a16="http://schemas.microsoft.com/office/drawing/2014/main" id="{32B081AF-0759-BAF7-BC5C-0B85AD473D74}"/>
              </a:ext>
            </a:extLst>
          </p:cNvPr>
          <p:cNvSpPr txBox="1"/>
          <p:nvPr/>
        </p:nvSpPr>
        <p:spPr bwMode="gray">
          <a:xfrm>
            <a:off x="1034162" y="1844614"/>
            <a:ext cx="6936212" cy="3168773"/>
          </a:xfrm>
          <a:prstGeom prst="rect">
            <a:avLst/>
          </a:prstGeom>
          <a:solidFill>
            <a:schemeClr val="accent6">
              <a:lumMod val="20000"/>
              <a:lumOff val="80000"/>
            </a:schemeClr>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lvl="0">
              <a:lnSpc>
                <a:spcPct val="90000"/>
              </a:lnSpc>
              <a:spcBef>
                <a:spcPts val="1000"/>
              </a:spcBef>
              <a:buClr>
                <a:srgbClr val="37B8ED"/>
              </a:buClr>
              <a:buSzPct val="85000"/>
              <a:defRPr/>
            </a:pPr>
            <a:r>
              <a:rPr lang="en-US" sz="1600" b="1" dirty="0">
                <a:solidFill>
                  <a:prstClr val="black"/>
                </a:solidFill>
                <a:cs typeface="Calibri" panose="020F0502020204030204" pitchFamily="34" charset="0"/>
              </a:rPr>
              <a:t>PubMed Database</a:t>
            </a:r>
          </a:p>
          <a:p>
            <a:pPr marL="285750" lvl="0" indent="-285750">
              <a:lnSpc>
                <a:spcPct val="90000"/>
              </a:lnSpc>
              <a:spcBef>
                <a:spcPts val="1000"/>
              </a:spcBef>
              <a:buSzPct val="85000"/>
              <a:buFont typeface="Arial" panose="020B0604020202020204" pitchFamily="34" charset="0"/>
              <a:buChar char="•"/>
              <a:defRPr/>
            </a:pPr>
            <a:r>
              <a:rPr lang="en-US" sz="1400" b="1" dirty="0">
                <a:cs typeface="Calibri" panose="020F0502020204030204" pitchFamily="34" charset="0"/>
              </a:rPr>
              <a:t>Search Terms:</a:t>
            </a:r>
          </a:p>
          <a:p>
            <a:pPr marL="742950" lvl="1" indent="-285750">
              <a:lnSpc>
                <a:spcPct val="90000"/>
              </a:lnSpc>
              <a:spcBef>
                <a:spcPts val="1000"/>
              </a:spcBef>
              <a:buSzPct val="85000"/>
              <a:buFont typeface="Arial" panose="020B0604020202020204" pitchFamily="34" charset="0"/>
              <a:buChar char="•"/>
              <a:defRPr/>
            </a:pPr>
            <a:r>
              <a:rPr lang="en-US" sz="1400" dirty="0">
                <a:cs typeface="Calibri" panose="020F0502020204030204" pitchFamily="34" charset="0"/>
              </a:rPr>
              <a:t>‘Noncommunicable Diseases’, ‘NCDs’, ‘Mental health’, ‘Mental disorder’, ‘Mental illness’, ‘depression’, ‘major depressive disorder’, ‘cardiovascular’, ‘hypertension’, ‘diabetes’, ‘risk factor’, ‘tobacco’, ‘salt’, ‘physical activity’, ‘physical inactivity’, ‘healthy diet’ ‘obesity’, ‘health system’, and ‘health policy’ </a:t>
            </a:r>
          </a:p>
          <a:p>
            <a:pPr marL="285750" indent="-285750">
              <a:lnSpc>
                <a:spcPct val="90000"/>
              </a:lnSpc>
              <a:spcBef>
                <a:spcPts val="1000"/>
              </a:spcBef>
              <a:buSzPct val="85000"/>
              <a:buFont typeface="Arial" panose="020B0604020202020204" pitchFamily="34" charset="0"/>
              <a:buChar char="•"/>
              <a:defRPr/>
            </a:pPr>
            <a:r>
              <a:rPr lang="en-US" sz="1400" b="1" dirty="0">
                <a:cs typeface="Calibri" panose="020F0502020204030204" pitchFamily="34" charset="0"/>
              </a:rPr>
              <a:t>Published in the last 5 years from 2014 onwards</a:t>
            </a:r>
          </a:p>
          <a:p>
            <a:pPr marL="285750" indent="-285750">
              <a:lnSpc>
                <a:spcPct val="90000"/>
              </a:lnSpc>
              <a:spcBef>
                <a:spcPts val="1000"/>
              </a:spcBef>
              <a:buSzPct val="85000"/>
              <a:buFont typeface="Arial" panose="020B0604020202020204" pitchFamily="34" charset="0"/>
              <a:buChar char="•"/>
              <a:defRPr/>
            </a:pPr>
            <a:r>
              <a:rPr lang="en-US" sz="1400" b="1" dirty="0">
                <a:cs typeface="Calibri" panose="020F0502020204030204" pitchFamily="34" charset="0"/>
              </a:rPr>
              <a:t>Articles providing information on: </a:t>
            </a:r>
          </a:p>
          <a:p>
            <a:pPr marL="742950" lvl="1" indent="-285750">
              <a:lnSpc>
                <a:spcPct val="90000"/>
              </a:lnSpc>
              <a:spcBef>
                <a:spcPts val="1000"/>
              </a:spcBef>
              <a:buSzPct val="85000"/>
              <a:buFont typeface="Wingdings" panose="05000000000000000000" pitchFamily="2" charset="2"/>
              <a:buChar char="ü"/>
              <a:defRPr/>
            </a:pPr>
            <a:r>
              <a:rPr lang="en-US" sz="1400" dirty="0">
                <a:cs typeface="Calibri" panose="020F0502020204030204" pitchFamily="34" charset="0"/>
              </a:rPr>
              <a:t>Healthcare systems in the GCC nations in the context of major NCDs (i.e., CVDs, cancer, diabetes, chronic respiratory illnesses, and mental health disorders) as significant contributors to NCD burden </a:t>
            </a:r>
          </a:p>
          <a:p>
            <a:pPr marL="742950" lvl="1" indent="-285750">
              <a:lnSpc>
                <a:spcPct val="90000"/>
              </a:lnSpc>
              <a:spcBef>
                <a:spcPts val="1000"/>
              </a:spcBef>
              <a:buSzPct val="85000"/>
              <a:buFont typeface="Wingdings" panose="05000000000000000000" pitchFamily="2" charset="2"/>
              <a:buChar char="ü"/>
              <a:defRPr/>
            </a:pPr>
            <a:r>
              <a:rPr lang="en-US" sz="1400" dirty="0">
                <a:cs typeface="Calibri" panose="020F0502020204030204" pitchFamily="34" charset="0"/>
              </a:rPr>
              <a:t>Risk factors</a:t>
            </a:r>
          </a:p>
        </p:txBody>
      </p:sp>
      <p:sp>
        <p:nvSpPr>
          <p:cNvPr id="8" name="Rectangle 7">
            <a:extLst>
              <a:ext uri="{FF2B5EF4-FFF2-40B4-BE49-F238E27FC236}">
                <a16:creationId xmlns:a16="http://schemas.microsoft.com/office/drawing/2014/main" id="{15BA6410-2DC1-DB00-7238-ED33DA800879}"/>
              </a:ext>
            </a:extLst>
          </p:cNvPr>
          <p:cNvSpPr/>
          <p:nvPr/>
        </p:nvSpPr>
        <p:spPr bwMode="gray">
          <a:xfrm>
            <a:off x="1952572" y="5640524"/>
            <a:ext cx="8564099" cy="387294"/>
          </a:xfrm>
          <a:prstGeom prst="rect">
            <a:avLst/>
          </a:prstGeom>
          <a:solidFill>
            <a:srgbClr val="4FA598"/>
          </a:solidFill>
          <a:ln w="28575" cap="flat" cmpd="sng" algn="ctr">
            <a:solidFill>
              <a:srgbClr val="4FA598"/>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marL="0" marR="0" lvl="0" indent="0" algn="ctr" defTabSz="914400" rtl="0" eaLnBrk="1" fontAlgn="base" latinLnBrk="0" hangingPunct="1">
              <a:lnSpc>
                <a:spcPts val="1600"/>
              </a:lnSpc>
              <a:spcBef>
                <a:spcPts val="0"/>
              </a:spcBef>
              <a:spcAft>
                <a:spcPct val="0"/>
              </a:spcAft>
              <a:buClr>
                <a:srgbClr val="0093CF"/>
              </a:buClr>
              <a:buSzPct val="90000"/>
              <a:buFontTx/>
              <a:buNone/>
              <a:tabLst/>
              <a:defRPr/>
            </a:pPr>
            <a:r>
              <a:rPr kumimoji="0" lang="en-US" sz="2000" b="1" i="0" u="none" strike="noStrike" kern="1200" cap="none" spc="0" normalizeH="0" baseline="0" noProof="0" dirty="0">
                <a:ln>
                  <a:noFill/>
                </a:ln>
                <a:solidFill>
                  <a:schemeClr val="bg1"/>
                </a:solidFill>
                <a:effectLst/>
                <a:uLnTx/>
                <a:uFillTx/>
                <a:ea typeface="+mn-ea"/>
                <a:cs typeface="Calibri" panose="020F0502020204030204" pitchFamily="34" charset="0"/>
              </a:rPr>
              <a:t>Data review</a:t>
            </a:r>
          </a:p>
        </p:txBody>
      </p:sp>
      <p:sp>
        <p:nvSpPr>
          <p:cNvPr id="9" name="Arrow: Right 8">
            <a:extLst>
              <a:ext uri="{FF2B5EF4-FFF2-40B4-BE49-F238E27FC236}">
                <a16:creationId xmlns:a16="http://schemas.microsoft.com/office/drawing/2014/main" id="{3D3A8AC0-5FEB-58F5-4B03-C304FE6B5F6E}"/>
              </a:ext>
            </a:extLst>
          </p:cNvPr>
          <p:cNvSpPr/>
          <p:nvPr/>
        </p:nvSpPr>
        <p:spPr bwMode="gray">
          <a:xfrm rot="5400000">
            <a:off x="5952954" y="5008717"/>
            <a:ext cx="563338" cy="566220"/>
          </a:xfrm>
          <a:prstGeom prst="rightArrow">
            <a:avLst/>
          </a:prstGeom>
          <a:solidFill>
            <a:srgbClr val="16685C"/>
          </a:solidFill>
          <a:ln w="28575" cap="flat" cmpd="sng" algn="ctr">
            <a:solidFill>
              <a:srgbClr val="16685C"/>
            </a:solid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pPr marL="0" marR="0" lvl="0" indent="0" algn="ctr" defTabSz="914400" rtl="0" eaLnBrk="1" fontAlgn="base" latinLnBrk="0" hangingPunct="1">
              <a:lnSpc>
                <a:spcPct val="90000"/>
              </a:lnSpc>
              <a:spcBef>
                <a:spcPts val="0"/>
              </a:spcBef>
              <a:spcAft>
                <a:spcPct val="0"/>
              </a:spcAft>
              <a:buClr>
                <a:srgbClr val="0093CF"/>
              </a:buClr>
              <a:buSzPct val="90000"/>
              <a:buFontTx/>
              <a:buNone/>
              <a:tabLst/>
              <a:defRPr/>
            </a:pPr>
            <a:endParaRPr kumimoji="0" lang="en-US" sz="1100" b="1" i="0" u="none" strike="noStrike" kern="1200" cap="none" spc="0" normalizeH="0" baseline="0" noProof="0">
              <a:ln>
                <a:noFill/>
              </a:ln>
              <a:solidFill>
                <a:prstClr val="white"/>
              </a:solidFill>
              <a:effectLst/>
              <a:uLnTx/>
              <a:uFillTx/>
              <a:latin typeface="Arial"/>
              <a:ea typeface="+mn-ea"/>
              <a:cs typeface="Calibri" panose="020F0502020204030204" pitchFamily="34" charset="0"/>
            </a:endParaRPr>
          </a:p>
        </p:txBody>
      </p:sp>
      <p:sp>
        <p:nvSpPr>
          <p:cNvPr id="10" name="TextBox 9">
            <a:extLst>
              <a:ext uri="{FF2B5EF4-FFF2-40B4-BE49-F238E27FC236}">
                <a16:creationId xmlns:a16="http://schemas.microsoft.com/office/drawing/2014/main" id="{27ED926A-A28D-A653-F2A0-F3C16F8CF97E}"/>
              </a:ext>
            </a:extLst>
          </p:cNvPr>
          <p:cNvSpPr txBox="1"/>
          <p:nvPr/>
        </p:nvSpPr>
        <p:spPr bwMode="gray">
          <a:xfrm>
            <a:off x="8138957" y="1941816"/>
            <a:ext cx="2844000" cy="3068341"/>
          </a:xfrm>
          <a:prstGeom prst="rect">
            <a:avLst/>
          </a:prstGeom>
          <a:solidFill>
            <a:schemeClr val="accent6">
              <a:lumMod val="20000"/>
              <a:lumOff val="80000"/>
            </a:schemeClr>
          </a:solidFill>
          <a:ln w="28575" cap="flat" cmpd="sng" algn="ctr">
            <a:noFill/>
            <a:prstDash val="solid"/>
            <a:miter lim="800000"/>
            <a:headEnd type="none" w="med" len="med"/>
            <a:tailEnd type="none" w="med" len="med"/>
          </a:ln>
          <a:effectLst/>
        </p:spPr>
        <p:txBody>
          <a:bodyPr vert="horz" wrap="square" lIns="91429" tIns="45715" rIns="91429" bIns="45715" numCol="1" rtlCol="0" anchor="ctr" anchorCtr="0" compatLnSpc="1">
            <a:prstTxWarp prst="textNoShape">
              <a:avLst/>
            </a:prstTxWarp>
            <a:noAutofit/>
          </a:bodyPr>
          <a:lstStyle/>
          <a:p>
            <a:r>
              <a:rPr lang="en-US" sz="1600" b="1" dirty="0"/>
              <a:t>In addition:</a:t>
            </a:r>
            <a:endParaRPr lang="en-IN" sz="1600" b="1" dirty="0"/>
          </a:p>
          <a:p>
            <a:pPr marL="285750" lvl="0" indent="-285750">
              <a:lnSpc>
                <a:spcPct val="90000"/>
              </a:lnSpc>
              <a:spcBef>
                <a:spcPts val="1000"/>
              </a:spcBef>
              <a:buSzPct val="85000"/>
              <a:buFont typeface="Arial" panose="020B0604020202020204" pitchFamily="34" charset="0"/>
              <a:buChar char="•"/>
              <a:defRPr/>
            </a:pPr>
            <a:r>
              <a:rPr lang="en-US" sz="1400" b="1" dirty="0"/>
              <a:t>The WHO website</a:t>
            </a:r>
          </a:p>
          <a:p>
            <a:pPr marL="285750" lvl="0" indent="-285750">
              <a:lnSpc>
                <a:spcPct val="90000"/>
              </a:lnSpc>
              <a:spcBef>
                <a:spcPts val="1000"/>
              </a:spcBef>
              <a:buSzPct val="85000"/>
              <a:buFont typeface="Arial" panose="020B0604020202020204" pitchFamily="34" charset="0"/>
              <a:buChar char="•"/>
              <a:defRPr/>
            </a:pPr>
            <a:r>
              <a:rPr lang="en-US" sz="1400" dirty="0">
                <a:cs typeface="Calibri" panose="020F0502020204030204" pitchFamily="34" charset="0"/>
              </a:rPr>
              <a:t>E</a:t>
            </a:r>
            <a:r>
              <a:rPr lang="en-US" sz="1400" dirty="0"/>
              <a:t>ach </a:t>
            </a:r>
            <a:r>
              <a:rPr lang="en-US" sz="1400" b="1" dirty="0"/>
              <a:t>GCC country’s MoH websites</a:t>
            </a:r>
          </a:p>
          <a:p>
            <a:pPr marL="285750" indent="-285750">
              <a:lnSpc>
                <a:spcPct val="90000"/>
              </a:lnSpc>
              <a:spcBef>
                <a:spcPts val="1000"/>
              </a:spcBef>
              <a:buSzPct val="85000"/>
              <a:buFont typeface="Arial" panose="020B0604020202020204" pitchFamily="34" charset="0"/>
              <a:buChar char="•"/>
              <a:defRPr/>
            </a:pPr>
            <a:r>
              <a:rPr lang="en-US" sz="1400" b="1" dirty="0"/>
              <a:t>Google databases</a:t>
            </a:r>
            <a:r>
              <a:rPr lang="en-US" sz="1400" dirty="0"/>
              <a:t>, were searched for additional relevant information</a:t>
            </a:r>
          </a:p>
        </p:txBody>
      </p:sp>
      <p:sp>
        <p:nvSpPr>
          <p:cNvPr id="2" name="TextBox 1">
            <a:extLst>
              <a:ext uri="{FF2B5EF4-FFF2-40B4-BE49-F238E27FC236}">
                <a16:creationId xmlns:a16="http://schemas.microsoft.com/office/drawing/2014/main" id="{8F7577B6-E0C5-E40D-68A1-B0601B1E6F81}"/>
              </a:ext>
            </a:extLst>
          </p:cNvPr>
          <p:cNvSpPr txBox="1"/>
          <p:nvPr/>
        </p:nvSpPr>
        <p:spPr>
          <a:xfrm>
            <a:off x="-356502" y="6627168"/>
            <a:ext cx="12192000" cy="230832"/>
          </a:xfrm>
          <a:prstGeom prst="rect">
            <a:avLst/>
          </a:prstGeom>
          <a:noFill/>
        </p:spPr>
        <p:txBody>
          <a:bodyPr wrap="square">
            <a:spAutoFit/>
          </a:bodyPr>
          <a:lstStyle/>
          <a:p>
            <a:pPr algn="r"/>
            <a:r>
              <a:rPr lang="en-US" sz="900" dirty="0"/>
              <a:t>CVD: Cardiovascular Diseases; GCC: Gulf Cooperation Council Countries; MoH: Ministry of Health; NCD,: Non communicable diseases; WHO: World Health Organization</a:t>
            </a:r>
            <a:endParaRPr lang="en-AE" sz="900" dirty="0"/>
          </a:p>
        </p:txBody>
      </p:sp>
    </p:spTree>
    <p:extLst>
      <p:ext uri="{BB962C8B-B14F-4D97-AF65-F5344CB8AC3E}">
        <p14:creationId xmlns:p14="http://schemas.microsoft.com/office/powerpoint/2010/main" val="3648541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EC232C5-F457-2ADF-A9AD-BA41B641FF65}"/>
              </a:ext>
            </a:extLst>
          </p:cNvPr>
          <p:cNvSpPr txBox="1"/>
          <p:nvPr/>
        </p:nvSpPr>
        <p:spPr>
          <a:xfrm>
            <a:off x="528538" y="2088108"/>
            <a:ext cx="7550936" cy="113383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2000" dirty="0">
                <a:effectLst>
                  <a:outerShdw blurRad="609600" dist="38100" dir="5400000" algn="t" rotWithShape="0">
                    <a:prstClr val="black">
                      <a:alpha val="16000"/>
                    </a:prstClr>
                  </a:outerShdw>
                </a:effectLst>
                <a:latin typeface="Calibri body"/>
              </a:rPr>
              <a:t>Review of </a:t>
            </a:r>
          </a:p>
          <a:p>
            <a:pPr algn="l"/>
            <a:r>
              <a:rPr lang="en-US" sz="2000" dirty="0">
                <a:effectLst>
                  <a:outerShdw blurRad="609600" dist="38100" dir="5400000" algn="t" rotWithShape="0">
                    <a:prstClr val="black">
                      <a:alpha val="16000"/>
                    </a:prstClr>
                  </a:outerShdw>
                </a:effectLst>
                <a:latin typeface="Calibri body"/>
              </a:rPr>
              <a:t>National Healthcare Systems in the Gulf Cooperation </a:t>
            </a:r>
          </a:p>
          <a:p>
            <a:pPr algn="l"/>
            <a:r>
              <a:rPr lang="en-US" sz="2000" dirty="0">
                <a:effectLst>
                  <a:outerShdw blurRad="609600" dist="38100" dir="5400000" algn="t" rotWithShape="0">
                    <a:prstClr val="black">
                      <a:alpha val="16000"/>
                    </a:prstClr>
                  </a:outerShdw>
                </a:effectLst>
                <a:latin typeface="Calibri body"/>
              </a:rPr>
              <a:t>Council Countries </a:t>
            </a:r>
          </a:p>
          <a:p>
            <a:pPr algn="l"/>
            <a:r>
              <a:rPr lang="en-US" sz="2400" b="1" dirty="0">
                <a:effectLst>
                  <a:outerShdw blurRad="609600" dist="38100" dir="5400000" algn="t" rotWithShape="0">
                    <a:prstClr val="black">
                      <a:alpha val="16000"/>
                    </a:prstClr>
                  </a:outerShdw>
                </a:effectLst>
                <a:latin typeface="Calibri body"/>
              </a:rPr>
              <a:t>for Noncommunicable Diseases Management</a:t>
            </a:r>
            <a:endParaRPr lang="id-ID" sz="2400" b="1" dirty="0">
              <a:effectLst>
                <a:outerShdw blurRad="609600" dist="38100" dir="5400000" algn="t" rotWithShape="0">
                  <a:prstClr val="black">
                    <a:alpha val="16000"/>
                  </a:prstClr>
                </a:outerShdw>
              </a:effectLst>
              <a:latin typeface="Calibri body"/>
            </a:endParaRPr>
          </a:p>
        </p:txBody>
      </p:sp>
      <p:sp>
        <p:nvSpPr>
          <p:cNvPr id="7" name="Rectangle: Rounded Corners 6">
            <a:extLst>
              <a:ext uri="{FF2B5EF4-FFF2-40B4-BE49-F238E27FC236}">
                <a16:creationId xmlns:a16="http://schemas.microsoft.com/office/drawing/2014/main" id="{1D3CC9A6-28CE-70CE-82FA-56ABBC4F2DE1}"/>
              </a:ext>
            </a:extLst>
          </p:cNvPr>
          <p:cNvSpPr/>
          <p:nvPr/>
        </p:nvSpPr>
        <p:spPr>
          <a:xfrm>
            <a:off x="528538" y="3329864"/>
            <a:ext cx="4948377" cy="580289"/>
          </a:xfrm>
          <a:prstGeom prst="roundRect">
            <a:avLst>
              <a:gd name="adj" fmla="val 50000"/>
            </a:avLst>
          </a:prstGeom>
          <a:solidFill>
            <a:srgbClr val="4A827A"/>
          </a:soli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RESULT</a:t>
            </a:r>
            <a:endParaRPr lang="id-ID" sz="2800" b="1" dirty="0">
              <a:solidFill>
                <a:schemeClr val="bg1"/>
              </a:solidFill>
            </a:endParaRPr>
          </a:p>
        </p:txBody>
      </p:sp>
    </p:spTree>
    <p:extLst>
      <p:ext uri="{BB962C8B-B14F-4D97-AF65-F5344CB8AC3E}">
        <p14:creationId xmlns:p14="http://schemas.microsoft.com/office/powerpoint/2010/main" val="3980975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69C2F2B-85A8-CF2E-1C6F-400DD2D7D8C1}"/>
              </a:ext>
            </a:extLst>
          </p:cNvPr>
          <p:cNvSpPr/>
          <p:nvPr/>
        </p:nvSpPr>
        <p:spPr>
          <a:xfrm>
            <a:off x="323678" y="377721"/>
            <a:ext cx="3432288" cy="628320"/>
          </a:xfrm>
          <a:prstGeom prst="rect">
            <a:avLst/>
          </a:prstGeom>
          <a:solidFill>
            <a:srgbClr val="4EA497"/>
          </a:solidFill>
          <a:ln>
            <a:solidFill>
              <a:schemeClr val="bg1"/>
            </a:solid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NCD risk factors</a:t>
            </a:r>
            <a:endParaRPr lang="id-ID" b="1" dirty="0">
              <a:solidFill>
                <a:schemeClr val="bg1"/>
              </a:solidFill>
            </a:endParaRPr>
          </a:p>
        </p:txBody>
      </p:sp>
      <p:sp>
        <p:nvSpPr>
          <p:cNvPr id="8" name="TextBox 7">
            <a:extLst>
              <a:ext uri="{FF2B5EF4-FFF2-40B4-BE49-F238E27FC236}">
                <a16:creationId xmlns:a16="http://schemas.microsoft.com/office/drawing/2014/main" id="{21EE202B-18C3-848E-8EAF-9649AA228B86}"/>
              </a:ext>
            </a:extLst>
          </p:cNvPr>
          <p:cNvSpPr txBox="1"/>
          <p:nvPr/>
        </p:nvSpPr>
        <p:spPr>
          <a:xfrm>
            <a:off x="-356502" y="6627168"/>
            <a:ext cx="12192000" cy="230832"/>
          </a:xfrm>
          <a:prstGeom prst="rect">
            <a:avLst/>
          </a:prstGeom>
          <a:noFill/>
        </p:spPr>
        <p:txBody>
          <a:bodyPr wrap="square">
            <a:spAutoFit/>
          </a:bodyPr>
          <a:lstStyle/>
          <a:p>
            <a:pPr algn="r"/>
            <a:r>
              <a:rPr lang="en-US" sz="900" dirty="0" err="1">
                <a:solidFill>
                  <a:schemeClr val="bg1"/>
                </a:solidFill>
              </a:rPr>
              <a:t>eMR</a:t>
            </a:r>
            <a:r>
              <a:rPr lang="en-US" sz="900" dirty="0">
                <a:solidFill>
                  <a:schemeClr val="bg1"/>
                </a:solidFill>
              </a:rPr>
              <a:t>: electronic medical records; </a:t>
            </a:r>
            <a:r>
              <a:rPr lang="en-US" sz="900" dirty="0" err="1">
                <a:solidFill>
                  <a:schemeClr val="bg1"/>
                </a:solidFill>
              </a:rPr>
              <a:t>GCC:Gulf</a:t>
            </a:r>
            <a:r>
              <a:rPr lang="en-US" sz="900" dirty="0">
                <a:solidFill>
                  <a:schemeClr val="bg1"/>
                </a:solidFill>
              </a:rPr>
              <a:t> Cooperation Council Countries; NCD,: Non communicable diseases</a:t>
            </a:r>
            <a:endParaRPr lang="en-AE" sz="900" dirty="0">
              <a:solidFill>
                <a:schemeClr val="bg1"/>
              </a:solidFill>
            </a:endParaRPr>
          </a:p>
        </p:txBody>
      </p:sp>
      <p:sp>
        <p:nvSpPr>
          <p:cNvPr id="10" name="Rectangle 9">
            <a:extLst>
              <a:ext uri="{FF2B5EF4-FFF2-40B4-BE49-F238E27FC236}">
                <a16:creationId xmlns:a16="http://schemas.microsoft.com/office/drawing/2014/main" id="{F2E173EC-E71E-AFE3-A260-46A836DB967B}"/>
              </a:ext>
            </a:extLst>
          </p:cNvPr>
          <p:cNvSpPr/>
          <p:nvPr/>
        </p:nvSpPr>
        <p:spPr>
          <a:xfrm>
            <a:off x="4204217" y="478213"/>
            <a:ext cx="4667318" cy="371639"/>
          </a:xfrm>
          <a:prstGeom prst="rect">
            <a:avLst/>
          </a:prstGeom>
          <a:solidFill>
            <a:srgbClr val="4FA598"/>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bg1"/>
                </a:solidFill>
              </a:rPr>
              <a:t>NCD Prevention strategies in GCC countries</a:t>
            </a:r>
            <a:endParaRPr lang="id-ID" b="1" dirty="0">
              <a:solidFill>
                <a:schemeClr val="bg1"/>
              </a:solidFill>
            </a:endParaRPr>
          </a:p>
        </p:txBody>
      </p:sp>
      <p:sp>
        <p:nvSpPr>
          <p:cNvPr id="11" name="TextBox 10">
            <a:extLst>
              <a:ext uri="{FF2B5EF4-FFF2-40B4-BE49-F238E27FC236}">
                <a16:creationId xmlns:a16="http://schemas.microsoft.com/office/drawing/2014/main" id="{84F4B926-5682-4EBB-7D53-5EED83CA225C}"/>
              </a:ext>
            </a:extLst>
          </p:cNvPr>
          <p:cNvSpPr txBox="1"/>
          <p:nvPr/>
        </p:nvSpPr>
        <p:spPr>
          <a:xfrm>
            <a:off x="4204217" y="925858"/>
            <a:ext cx="7631281" cy="3231654"/>
          </a:xfrm>
          <a:prstGeom prst="rect">
            <a:avLst/>
          </a:prstGeom>
          <a:noFill/>
          <a:ln>
            <a:solidFill>
              <a:srgbClr val="4FA598"/>
            </a:solidFill>
          </a:ln>
        </p:spPr>
        <p:txBody>
          <a:bodyPr wrap="square">
            <a:spAutoFit/>
          </a:bodyPr>
          <a:lstStyle/>
          <a:p>
            <a:pPr marL="285750" indent="-285750">
              <a:buFont typeface="Arial" panose="020B0604020202020204" pitchFamily="34" charset="0"/>
              <a:buChar char="•"/>
            </a:pPr>
            <a:r>
              <a:rPr lang="en-US" sz="1700" dirty="0">
                <a:solidFill>
                  <a:schemeClr val="bg1"/>
                </a:solidFill>
              </a:rPr>
              <a:t>Implementation of tax on tobacco products, soft drinks, and energy drinks and on sweetened beverages to promote a healthy lifestyle (Oman, Saudi Arabia, the UAE, Qatar, and Bahrain)</a:t>
            </a:r>
          </a:p>
          <a:p>
            <a:pPr marL="285750" indent="-285750">
              <a:buFont typeface="Arial" panose="020B0604020202020204" pitchFamily="34" charset="0"/>
              <a:buChar char="•"/>
            </a:pPr>
            <a:r>
              <a:rPr lang="en-US" sz="1700" dirty="0">
                <a:solidFill>
                  <a:schemeClr val="bg1"/>
                </a:solidFill>
              </a:rPr>
              <a:t>Reduce the salt content in bread produced by major national bakeries and the private sector (Oman, Saudi Arabia, the UAE, Qatar, and Bahrain)</a:t>
            </a:r>
          </a:p>
          <a:p>
            <a:pPr marL="285750" indent="-285750">
              <a:buFont typeface="Arial" panose="020B0604020202020204" pitchFamily="34" charset="0"/>
              <a:buChar char="•"/>
            </a:pPr>
            <a:r>
              <a:rPr lang="en-US" sz="1700" dirty="0">
                <a:solidFill>
                  <a:schemeClr val="bg1"/>
                </a:solidFill>
              </a:rPr>
              <a:t>Mandatory labeling of total fats, saturated fatty acids, trans-fat, and salt in all imported or locally produced food (Saudi Arabia)</a:t>
            </a:r>
          </a:p>
          <a:p>
            <a:pPr marL="285750" indent="-285750">
              <a:buFont typeface="Arial" panose="020B0604020202020204" pitchFamily="34" charset="0"/>
              <a:buChar char="•"/>
            </a:pPr>
            <a:r>
              <a:rPr lang="en-US" sz="1700" dirty="0">
                <a:solidFill>
                  <a:schemeClr val="bg1"/>
                </a:solidFill>
              </a:rPr>
              <a:t>Ban on partially hydrogenated oils (Saudi Arabia) </a:t>
            </a:r>
          </a:p>
          <a:p>
            <a:pPr marL="285750" indent="-285750">
              <a:buFont typeface="Arial" panose="020B0604020202020204" pitchFamily="34" charset="0"/>
              <a:buChar char="•"/>
            </a:pPr>
            <a:r>
              <a:rPr lang="en-US" sz="1700" dirty="0">
                <a:solidFill>
                  <a:schemeClr val="bg1"/>
                </a:solidFill>
              </a:rPr>
              <a:t>National school canteen guideline for all schools to promote healthy food choices, periodic screening programs for the adult population (United Arab Emirates) </a:t>
            </a:r>
          </a:p>
          <a:p>
            <a:pPr marL="285750" indent="-285750">
              <a:buFont typeface="Arial" panose="020B0604020202020204" pitchFamily="34" charset="0"/>
              <a:buChar char="•"/>
            </a:pPr>
            <a:r>
              <a:rPr lang="en-US" sz="1700" dirty="0">
                <a:solidFill>
                  <a:schemeClr val="bg1"/>
                </a:solidFill>
              </a:rPr>
              <a:t>NCD screening program in the early detection of NCDs in the country (Oman) </a:t>
            </a:r>
          </a:p>
        </p:txBody>
      </p:sp>
      <p:sp>
        <p:nvSpPr>
          <p:cNvPr id="12" name="Rectangle 11">
            <a:extLst>
              <a:ext uri="{FF2B5EF4-FFF2-40B4-BE49-F238E27FC236}">
                <a16:creationId xmlns:a16="http://schemas.microsoft.com/office/drawing/2014/main" id="{761BCE17-C353-A03A-5DE7-513764967CC5}"/>
              </a:ext>
            </a:extLst>
          </p:cNvPr>
          <p:cNvSpPr/>
          <p:nvPr/>
        </p:nvSpPr>
        <p:spPr>
          <a:xfrm>
            <a:off x="379453" y="1151609"/>
            <a:ext cx="2648138" cy="628320"/>
          </a:xfrm>
          <a:prstGeom prst="rect">
            <a:avLst/>
          </a:prstGeom>
          <a:solidFill>
            <a:srgbClr val="16685C"/>
          </a:solidFill>
          <a:ln>
            <a:solidFill>
              <a:schemeClr val="bg1"/>
            </a:solid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Lifestyle-related risk factors</a:t>
            </a:r>
            <a:endParaRPr lang="id-ID" dirty="0">
              <a:solidFill>
                <a:schemeClr val="bg1"/>
              </a:solidFill>
            </a:endParaRPr>
          </a:p>
        </p:txBody>
      </p:sp>
      <p:pic>
        <p:nvPicPr>
          <p:cNvPr id="13" name="Graphic 12" descr="Cycle with people with solid fill">
            <a:extLst>
              <a:ext uri="{FF2B5EF4-FFF2-40B4-BE49-F238E27FC236}">
                <a16:creationId xmlns:a16="http://schemas.microsoft.com/office/drawing/2014/main" id="{5522A799-9E53-9447-4542-EEA234E4F7F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76560" y="1059789"/>
            <a:ext cx="895642" cy="914239"/>
          </a:xfrm>
          <a:prstGeom prst="rect">
            <a:avLst/>
          </a:prstGeom>
        </p:spPr>
      </p:pic>
      <p:cxnSp>
        <p:nvCxnSpPr>
          <p:cNvPr id="14" name="Straight Arrow Connector 13">
            <a:extLst>
              <a:ext uri="{FF2B5EF4-FFF2-40B4-BE49-F238E27FC236}">
                <a16:creationId xmlns:a16="http://schemas.microsoft.com/office/drawing/2014/main" id="{7734DB38-411D-FEB8-5412-8180B25E27E8}"/>
              </a:ext>
            </a:extLst>
          </p:cNvPr>
          <p:cNvCxnSpPr>
            <a:cxnSpLocks/>
          </p:cNvCxnSpPr>
          <p:nvPr/>
        </p:nvCxnSpPr>
        <p:spPr>
          <a:xfrm>
            <a:off x="602733" y="1779930"/>
            <a:ext cx="19555" cy="3716511"/>
          </a:xfrm>
          <a:prstGeom prst="straightConnector1">
            <a:avLst/>
          </a:prstGeom>
          <a:ln>
            <a:solidFill>
              <a:srgbClr val="52A89B"/>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6A80F0-3719-6D6C-B8C7-DEB64FC5693F}"/>
              </a:ext>
            </a:extLst>
          </p:cNvPr>
          <p:cNvCxnSpPr/>
          <p:nvPr/>
        </p:nvCxnSpPr>
        <p:spPr>
          <a:xfrm>
            <a:off x="588517" y="2868746"/>
            <a:ext cx="568661" cy="0"/>
          </a:xfrm>
          <a:prstGeom prst="straightConnector1">
            <a:avLst/>
          </a:prstGeom>
          <a:ln>
            <a:solidFill>
              <a:srgbClr val="52A89B"/>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88DD261-807F-3C68-625F-4E99447261E2}"/>
              </a:ext>
            </a:extLst>
          </p:cNvPr>
          <p:cNvSpPr/>
          <p:nvPr/>
        </p:nvSpPr>
        <p:spPr>
          <a:xfrm>
            <a:off x="1171394" y="2570463"/>
            <a:ext cx="1654281" cy="602528"/>
          </a:xfrm>
          <a:prstGeom prst="rect">
            <a:avLst/>
          </a:prstGeom>
          <a:solidFill>
            <a:srgbClr val="52A89B"/>
          </a:solidFill>
          <a:ln>
            <a:solidFill>
              <a:schemeClr val="bg1"/>
            </a:solid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Physical inactivity</a:t>
            </a:r>
            <a:endParaRPr lang="id-ID" dirty="0">
              <a:solidFill>
                <a:schemeClr val="bg1"/>
              </a:solidFill>
            </a:endParaRPr>
          </a:p>
        </p:txBody>
      </p:sp>
      <p:pic>
        <p:nvPicPr>
          <p:cNvPr id="17" name="Graphic 16" descr="Bar graph with downward trend with solid fill">
            <a:extLst>
              <a:ext uri="{FF2B5EF4-FFF2-40B4-BE49-F238E27FC236}">
                <a16:creationId xmlns:a16="http://schemas.microsoft.com/office/drawing/2014/main" id="{8E493A2D-9268-4A08-7197-61CE86570D5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7546" y="2587714"/>
            <a:ext cx="971252" cy="736363"/>
          </a:xfrm>
          <a:prstGeom prst="rect">
            <a:avLst/>
          </a:prstGeom>
        </p:spPr>
      </p:pic>
      <p:pic>
        <p:nvPicPr>
          <p:cNvPr id="18" name="Graphic 17" descr="Bento Box with solid fill">
            <a:extLst>
              <a:ext uri="{FF2B5EF4-FFF2-40B4-BE49-F238E27FC236}">
                <a16:creationId xmlns:a16="http://schemas.microsoft.com/office/drawing/2014/main" id="{45857C25-F5DA-E272-A927-8339AFC3900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47812" y="3768380"/>
            <a:ext cx="995225" cy="764512"/>
          </a:xfrm>
          <a:prstGeom prst="rect">
            <a:avLst/>
          </a:prstGeom>
        </p:spPr>
      </p:pic>
      <p:pic>
        <p:nvPicPr>
          <p:cNvPr id="19" name="Graphic 18" descr="Table setting with solid fill">
            <a:extLst>
              <a:ext uri="{FF2B5EF4-FFF2-40B4-BE49-F238E27FC236}">
                <a16:creationId xmlns:a16="http://schemas.microsoft.com/office/drawing/2014/main" id="{0879FA13-7C09-0FD8-6CAE-01E3D9EC5D1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980030" y="4271615"/>
            <a:ext cx="895642" cy="914239"/>
          </a:xfrm>
          <a:prstGeom prst="rect">
            <a:avLst/>
          </a:prstGeom>
        </p:spPr>
      </p:pic>
      <p:cxnSp>
        <p:nvCxnSpPr>
          <p:cNvPr id="20" name="Straight Arrow Connector 19">
            <a:extLst>
              <a:ext uri="{FF2B5EF4-FFF2-40B4-BE49-F238E27FC236}">
                <a16:creationId xmlns:a16="http://schemas.microsoft.com/office/drawing/2014/main" id="{973F44DB-FFB0-CBB3-2B8E-62CE60AA7577}"/>
              </a:ext>
            </a:extLst>
          </p:cNvPr>
          <p:cNvCxnSpPr/>
          <p:nvPr/>
        </p:nvCxnSpPr>
        <p:spPr>
          <a:xfrm>
            <a:off x="602733" y="4150636"/>
            <a:ext cx="568661" cy="0"/>
          </a:xfrm>
          <a:prstGeom prst="straightConnector1">
            <a:avLst/>
          </a:prstGeom>
          <a:ln>
            <a:solidFill>
              <a:srgbClr val="52A89B"/>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E0513107-AB69-D03F-CD1A-068D9D06CCB4}"/>
              </a:ext>
            </a:extLst>
          </p:cNvPr>
          <p:cNvSpPr/>
          <p:nvPr/>
        </p:nvSpPr>
        <p:spPr>
          <a:xfrm>
            <a:off x="1205167" y="3785103"/>
            <a:ext cx="1654281" cy="578038"/>
          </a:xfrm>
          <a:prstGeom prst="rect">
            <a:avLst/>
          </a:prstGeom>
          <a:solidFill>
            <a:srgbClr val="16685C"/>
          </a:solidFill>
          <a:ln>
            <a:solidFill>
              <a:schemeClr val="bg1"/>
            </a:solid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H</a:t>
            </a:r>
            <a:r>
              <a:rPr lang="id-ID" dirty="0">
                <a:solidFill>
                  <a:schemeClr val="bg1"/>
                </a:solidFill>
              </a:rPr>
              <a:t>igh caloric diet</a:t>
            </a:r>
          </a:p>
        </p:txBody>
      </p:sp>
      <p:sp>
        <p:nvSpPr>
          <p:cNvPr id="22" name="Rectangle 21">
            <a:extLst>
              <a:ext uri="{FF2B5EF4-FFF2-40B4-BE49-F238E27FC236}">
                <a16:creationId xmlns:a16="http://schemas.microsoft.com/office/drawing/2014/main" id="{CB3E03F0-D7DB-F5F3-5E3B-988B484B26B0}"/>
              </a:ext>
            </a:extLst>
          </p:cNvPr>
          <p:cNvSpPr/>
          <p:nvPr/>
        </p:nvSpPr>
        <p:spPr>
          <a:xfrm>
            <a:off x="1205166" y="5223118"/>
            <a:ext cx="1688054" cy="438981"/>
          </a:xfrm>
          <a:prstGeom prst="rect">
            <a:avLst/>
          </a:prstGeom>
          <a:solidFill>
            <a:srgbClr val="52A89B"/>
          </a:solidFill>
          <a:ln>
            <a:solidFill>
              <a:schemeClr val="bg1"/>
            </a:solid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a:t>
            </a:r>
            <a:r>
              <a:rPr lang="id-ID" dirty="0">
                <a:solidFill>
                  <a:schemeClr val="bg1"/>
                </a:solidFill>
              </a:rPr>
              <a:t>besit</a:t>
            </a:r>
            <a:r>
              <a:rPr lang="en-US" dirty="0">
                <a:solidFill>
                  <a:schemeClr val="bg1"/>
                </a:solidFill>
              </a:rPr>
              <a:t>y</a:t>
            </a:r>
            <a:endParaRPr lang="id-ID" dirty="0">
              <a:solidFill>
                <a:schemeClr val="bg1"/>
              </a:solidFill>
            </a:endParaRPr>
          </a:p>
        </p:txBody>
      </p:sp>
      <p:cxnSp>
        <p:nvCxnSpPr>
          <p:cNvPr id="23" name="Straight Arrow Connector 22">
            <a:extLst>
              <a:ext uri="{FF2B5EF4-FFF2-40B4-BE49-F238E27FC236}">
                <a16:creationId xmlns:a16="http://schemas.microsoft.com/office/drawing/2014/main" id="{17BE73F2-9A64-45B0-DE62-14391DA708E5}"/>
              </a:ext>
            </a:extLst>
          </p:cNvPr>
          <p:cNvCxnSpPr/>
          <p:nvPr/>
        </p:nvCxnSpPr>
        <p:spPr>
          <a:xfrm>
            <a:off x="622289" y="5496441"/>
            <a:ext cx="568661" cy="0"/>
          </a:xfrm>
          <a:prstGeom prst="straightConnector1">
            <a:avLst/>
          </a:prstGeom>
          <a:ln>
            <a:solidFill>
              <a:srgbClr val="52A89B"/>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BCA5C53-C707-BE2E-15ED-A634348CAFB8}"/>
              </a:ext>
            </a:extLst>
          </p:cNvPr>
          <p:cNvSpPr txBox="1"/>
          <p:nvPr/>
        </p:nvSpPr>
        <p:spPr>
          <a:xfrm>
            <a:off x="4204217" y="4201037"/>
            <a:ext cx="6333466" cy="413078"/>
          </a:xfrm>
          <a:prstGeom prst="rect">
            <a:avLst/>
          </a:prstGeom>
          <a:solidFill>
            <a:srgbClr val="4FA598"/>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b="1"/>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dirty="0">
                <a:solidFill>
                  <a:schemeClr val="bg1"/>
                </a:solidFill>
              </a:rPr>
              <a:t>NCD surveillance and research</a:t>
            </a:r>
          </a:p>
        </p:txBody>
      </p:sp>
      <p:sp>
        <p:nvSpPr>
          <p:cNvPr id="26" name="TextBox 25">
            <a:extLst>
              <a:ext uri="{FF2B5EF4-FFF2-40B4-BE49-F238E27FC236}">
                <a16:creationId xmlns:a16="http://schemas.microsoft.com/office/drawing/2014/main" id="{D67732C5-7BFF-C31B-EB83-19DA129548BC}"/>
              </a:ext>
            </a:extLst>
          </p:cNvPr>
          <p:cNvSpPr txBox="1"/>
          <p:nvPr/>
        </p:nvSpPr>
        <p:spPr>
          <a:xfrm>
            <a:off x="4204217" y="4579080"/>
            <a:ext cx="7566208" cy="1923604"/>
          </a:xfrm>
          <a:prstGeom prst="rect">
            <a:avLst/>
          </a:prstGeom>
          <a:noFill/>
          <a:ln>
            <a:solidFill>
              <a:srgbClr val="4FA598"/>
            </a:solidFill>
          </a:ln>
          <a:effectLst>
            <a:reflection stA="99000" endPos="0" dist="50800" dir="5400000" sy="-100000" algn="bl" rotWithShape="0"/>
          </a:effectLst>
        </p:spPr>
        <p:txBody>
          <a:bodyPr wrap="square">
            <a:spAutoFit/>
          </a:bodyPr>
          <a:lstStyle/>
          <a:p>
            <a:pPr marL="285750" indent="-285750">
              <a:buFont typeface="Arial" panose="020B0604020202020204" pitchFamily="34" charset="0"/>
              <a:buChar char="•"/>
            </a:pPr>
            <a:r>
              <a:rPr lang="en-US" sz="1700" dirty="0">
                <a:solidFill>
                  <a:schemeClr val="bg1"/>
                </a:solidFill>
              </a:rPr>
              <a:t>An e-health programs/services has been initiated to upgrade healthcare services (Qatar)</a:t>
            </a:r>
          </a:p>
          <a:p>
            <a:pPr marL="285750" indent="-285750">
              <a:buFont typeface="Arial" panose="020B0604020202020204" pitchFamily="34" charset="0"/>
              <a:buChar char="•"/>
            </a:pPr>
            <a:r>
              <a:rPr lang="en-US" sz="1700" dirty="0">
                <a:solidFill>
                  <a:schemeClr val="bg1"/>
                </a:solidFill>
              </a:rPr>
              <a:t>Digitalizing its hospitals and patients’ medical records through Healthcare Information and Management Systems Society  (Saudi Arabia)</a:t>
            </a:r>
          </a:p>
          <a:p>
            <a:pPr marL="285750" indent="-285750">
              <a:buFont typeface="Arial" panose="020B0604020202020204" pitchFamily="34" charset="0"/>
              <a:buChar char="•"/>
            </a:pPr>
            <a:r>
              <a:rPr lang="en-US" sz="1700" dirty="0">
                <a:solidFill>
                  <a:schemeClr val="bg1"/>
                </a:solidFill>
              </a:rPr>
              <a:t>Integrate patients’ electronic medical records (</a:t>
            </a:r>
            <a:r>
              <a:rPr lang="en-US" sz="1700" dirty="0" err="1">
                <a:solidFill>
                  <a:schemeClr val="bg1"/>
                </a:solidFill>
              </a:rPr>
              <a:t>eMR</a:t>
            </a:r>
            <a:r>
              <a:rPr lang="en-US" sz="1700" dirty="0">
                <a:solidFill>
                  <a:schemeClr val="bg1"/>
                </a:solidFill>
              </a:rPr>
              <a:t>) with public hospitals and clinics (United Arab Emirates)</a:t>
            </a:r>
          </a:p>
          <a:p>
            <a:pPr marL="285750" indent="-285750">
              <a:buFont typeface="Arial" panose="020B0604020202020204" pitchFamily="34" charset="0"/>
              <a:buChar char="•"/>
            </a:pPr>
            <a:r>
              <a:rPr lang="en-US" sz="1700" dirty="0">
                <a:solidFill>
                  <a:schemeClr val="bg1"/>
                </a:solidFill>
              </a:rPr>
              <a:t>Health information exchange programs (United Arab Emirates)</a:t>
            </a:r>
          </a:p>
        </p:txBody>
      </p:sp>
      <p:pic>
        <p:nvPicPr>
          <p:cNvPr id="27" name="Picture 2" descr="Overweight - Free people icons">
            <a:extLst>
              <a:ext uri="{FF2B5EF4-FFF2-40B4-BE49-F238E27FC236}">
                <a16:creationId xmlns:a16="http://schemas.microsoft.com/office/drawing/2014/main" id="{6C978172-7B17-0270-A1AB-821837D447CB}"/>
              </a:ext>
            </a:extLst>
          </p:cNvPr>
          <p:cNvPicPr>
            <a:picLocks noChangeAspect="1" noChangeArrowheads="1"/>
          </p:cNvPicPr>
          <p:nvPr/>
        </p:nvPicPr>
        <p:blipFill>
          <a:blip r:embed="rId10" cstate="print">
            <a:lum bright="70000" contrast="-70000"/>
            <a:extLst>
              <a:ext uri="{BEBA8EAE-BF5A-486C-A8C5-ECC9F3942E4B}">
                <a14:imgProps xmlns:a14="http://schemas.microsoft.com/office/drawing/2010/main">
                  <a14:imgLayer r:embed="rId11">
                    <a14:imgEffect>
                      <a14:sharpenSoften amount="-100000"/>
                    </a14:imgEffect>
                    <a14:imgEffect>
                      <a14:colorTemperature colorTemp="1500"/>
                    </a14:imgEffect>
                    <a14:imgEffect>
                      <a14:brightnessContrast bright="-100000" contrast="-1000"/>
                    </a14:imgEffect>
                  </a14:imgLayer>
                </a14:imgProps>
              </a:ext>
              <a:ext uri="{28A0092B-C50C-407E-A947-70E740481C1C}">
                <a14:useLocalDpi xmlns:a14="http://schemas.microsoft.com/office/drawing/2010/main" val="0"/>
              </a:ext>
            </a:extLst>
          </a:blip>
          <a:srcRect/>
          <a:stretch>
            <a:fillRect/>
          </a:stretch>
        </p:blipFill>
        <p:spPr bwMode="auto">
          <a:xfrm>
            <a:off x="2992804" y="5185854"/>
            <a:ext cx="895642" cy="91423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826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E8FEEF0A-06F4-3A43-98B3-C2D76145F06A}"/>
              </a:ext>
            </a:extLst>
          </p:cNvPr>
          <p:cNvSpPr/>
          <p:nvPr/>
        </p:nvSpPr>
        <p:spPr>
          <a:xfrm rot="10800000" flipV="1">
            <a:off x="128478" y="1576004"/>
            <a:ext cx="3564031" cy="3945750"/>
          </a:xfrm>
          <a:prstGeom prst="rect">
            <a:avLst/>
          </a:prstGeom>
          <a:solidFill>
            <a:srgbClr val="4FA598">
              <a:alpha val="50196"/>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The GCC countries' Ministries of Health have created strategic plans under the Gulf Plan for Control of NCDs 2011-2020 to ensure that necessary treatment for NCDs is available, identify risk reduction </a:t>
            </a:r>
            <a:r>
              <a:rPr lang="en-US" dirty="0" err="1">
                <a:solidFill>
                  <a:schemeClr val="tx1"/>
                </a:solidFill>
              </a:rPr>
              <a:t>programmes</a:t>
            </a:r>
            <a:r>
              <a:rPr lang="en-US" dirty="0">
                <a:solidFill>
                  <a:schemeClr val="tx1"/>
                </a:solidFill>
              </a:rPr>
              <a:t>, combine curative and preventive NCD </a:t>
            </a:r>
            <a:r>
              <a:rPr lang="en-US" dirty="0" err="1">
                <a:solidFill>
                  <a:schemeClr val="tx1"/>
                </a:solidFill>
              </a:rPr>
              <a:t>programmes</a:t>
            </a:r>
            <a:r>
              <a:rPr lang="en-US" dirty="0">
                <a:solidFill>
                  <a:schemeClr val="tx1"/>
                </a:solidFill>
              </a:rPr>
              <a:t>, and allot adequate funding to combat NCDs.</a:t>
            </a:r>
            <a:endParaRPr lang="id-ID" dirty="0">
              <a:solidFill>
                <a:schemeClr val="tx1"/>
              </a:solidFill>
            </a:endParaRPr>
          </a:p>
        </p:txBody>
      </p:sp>
      <p:sp>
        <p:nvSpPr>
          <p:cNvPr id="23" name="TextBox 22">
            <a:extLst>
              <a:ext uri="{FF2B5EF4-FFF2-40B4-BE49-F238E27FC236}">
                <a16:creationId xmlns:a16="http://schemas.microsoft.com/office/drawing/2014/main" id="{FB38FE2C-8A91-0A2A-8F5C-E96C641664F8}"/>
              </a:ext>
            </a:extLst>
          </p:cNvPr>
          <p:cNvSpPr txBox="1"/>
          <p:nvPr/>
        </p:nvSpPr>
        <p:spPr>
          <a:xfrm>
            <a:off x="10321282" y="4792863"/>
            <a:ext cx="1262500" cy="369332"/>
          </a:xfrm>
          <a:prstGeom prst="rect">
            <a:avLst/>
          </a:prstGeom>
          <a:noFill/>
        </p:spPr>
        <p:txBody>
          <a:bodyPr wrap="square" rtlCol="0" anchor="ctr" anchorCtr="0">
            <a:spAutoFit/>
          </a:bodyPr>
          <a:lstStyle/>
          <a:p>
            <a:pPr algn="ctr" defTabSz="914217"/>
            <a:r>
              <a:rPr lang="en-US" sz="900">
                <a:solidFill>
                  <a:srgbClr val="FFFFFF"/>
                </a:solidFill>
                <a:latin typeface="Lato Light" panose="020F0302020204030203" pitchFamily="34" charset="77"/>
                <a:ea typeface="Open Sans Light" panose="020B0306030504020204" pitchFamily="34" charset="0"/>
                <a:cs typeface="Open Sans Light" panose="020B0306030504020204" pitchFamily="34" charset="0"/>
              </a:rPr>
              <a:t>Added after expert consultation: (n = 1)</a:t>
            </a:r>
            <a:endParaRPr lang="en-US" sz="900" b="1">
              <a:solidFill>
                <a:srgbClr val="FFFFFF"/>
              </a:solidFill>
              <a:latin typeface="Lato Light" panose="020F0302020204030203" pitchFamily="34" charset="77"/>
              <a:ea typeface="Open Sans Light" panose="020B0306030504020204" pitchFamily="34" charset="0"/>
              <a:cs typeface="Open Sans Light" panose="020B0306030504020204" pitchFamily="34" charset="0"/>
            </a:endParaRPr>
          </a:p>
        </p:txBody>
      </p:sp>
      <p:sp>
        <p:nvSpPr>
          <p:cNvPr id="24" name="TextBox 23">
            <a:extLst>
              <a:ext uri="{FF2B5EF4-FFF2-40B4-BE49-F238E27FC236}">
                <a16:creationId xmlns:a16="http://schemas.microsoft.com/office/drawing/2014/main" id="{3EF827D7-2A9E-BE5B-DFDF-F877DBB67361}"/>
              </a:ext>
            </a:extLst>
          </p:cNvPr>
          <p:cNvSpPr txBox="1"/>
          <p:nvPr/>
        </p:nvSpPr>
        <p:spPr>
          <a:xfrm>
            <a:off x="5264300" y="6535356"/>
            <a:ext cx="6927836" cy="230832"/>
          </a:xfrm>
          <a:prstGeom prst="rect">
            <a:avLst/>
          </a:prstGeom>
          <a:noFill/>
        </p:spPr>
        <p:txBody>
          <a:bodyPr wrap="square">
            <a:spAutoFit/>
          </a:bodyPr>
          <a:lstStyle/>
          <a:p>
            <a:pPr algn="r"/>
            <a:r>
              <a:rPr lang="en-US" sz="900" dirty="0">
                <a:solidFill>
                  <a:schemeClr val="bg1">
                    <a:lumMod val="50000"/>
                  </a:schemeClr>
                </a:solidFill>
              </a:rPr>
              <a:t>IPD: Incidents and Prevalence Database; MOH: Ministry of Health; n: Number; WHO: World Health Organization</a:t>
            </a:r>
            <a:endParaRPr lang="en-AE" sz="900" dirty="0">
              <a:solidFill>
                <a:schemeClr val="bg1">
                  <a:lumMod val="50000"/>
                </a:schemeClr>
              </a:solidFill>
            </a:endParaRPr>
          </a:p>
        </p:txBody>
      </p:sp>
      <p:pic>
        <p:nvPicPr>
          <p:cNvPr id="25" name="Picture 24" descr="Text&#10;&#10;Description automatically generated">
            <a:extLst>
              <a:ext uri="{FF2B5EF4-FFF2-40B4-BE49-F238E27FC236}">
                <a16:creationId xmlns:a16="http://schemas.microsoft.com/office/drawing/2014/main" id="{060EBCE6-90C4-C7FE-04D5-26CEEFAE980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4543" r="55632" b="-1"/>
          <a:stretch/>
        </p:blipFill>
        <p:spPr>
          <a:xfrm>
            <a:off x="218625" y="6059869"/>
            <a:ext cx="1513922" cy="628431"/>
          </a:xfrm>
          <a:prstGeom prst="rect">
            <a:avLst/>
          </a:prstGeom>
        </p:spPr>
      </p:pic>
      <p:sp>
        <p:nvSpPr>
          <p:cNvPr id="26" name="Rectangle 25">
            <a:extLst>
              <a:ext uri="{FF2B5EF4-FFF2-40B4-BE49-F238E27FC236}">
                <a16:creationId xmlns:a16="http://schemas.microsoft.com/office/drawing/2014/main" id="{1438EDD7-932C-45A9-D622-5D86AA8B3A4F}"/>
              </a:ext>
            </a:extLst>
          </p:cNvPr>
          <p:cNvSpPr/>
          <p:nvPr/>
        </p:nvSpPr>
        <p:spPr>
          <a:xfrm>
            <a:off x="128479" y="805382"/>
            <a:ext cx="3564030" cy="548190"/>
          </a:xfrm>
          <a:prstGeom prst="rect">
            <a:avLst/>
          </a:prstGeom>
          <a:solidFill>
            <a:srgbClr val="4EA497"/>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Healthcare systems</a:t>
            </a:r>
            <a:endParaRPr lang="id-ID" b="1" dirty="0">
              <a:solidFill>
                <a:schemeClr val="bg1"/>
              </a:solidFill>
            </a:endParaRPr>
          </a:p>
        </p:txBody>
      </p:sp>
      <p:sp>
        <p:nvSpPr>
          <p:cNvPr id="27" name="Rectangle 26">
            <a:extLst>
              <a:ext uri="{FF2B5EF4-FFF2-40B4-BE49-F238E27FC236}">
                <a16:creationId xmlns:a16="http://schemas.microsoft.com/office/drawing/2014/main" id="{E0E2005E-5606-4327-F88F-C1089B1E5147}"/>
              </a:ext>
            </a:extLst>
          </p:cNvPr>
          <p:cNvSpPr/>
          <p:nvPr/>
        </p:nvSpPr>
        <p:spPr>
          <a:xfrm>
            <a:off x="3777103" y="805382"/>
            <a:ext cx="3923687" cy="628431"/>
          </a:xfrm>
          <a:prstGeom prst="rect">
            <a:avLst/>
          </a:prstGeom>
          <a:solidFill>
            <a:srgbClr val="4EA497"/>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Challenges faced by Healthcare systems </a:t>
            </a:r>
            <a:endParaRPr lang="id-ID" b="1" dirty="0">
              <a:solidFill>
                <a:schemeClr val="bg1"/>
              </a:solidFill>
            </a:endParaRPr>
          </a:p>
        </p:txBody>
      </p:sp>
      <p:sp>
        <p:nvSpPr>
          <p:cNvPr id="28" name="TextBox 27">
            <a:extLst>
              <a:ext uri="{FF2B5EF4-FFF2-40B4-BE49-F238E27FC236}">
                <a16:creationId xmlns:a16="http://schemas.microsoft.com/office/drawing/2014/main" id="{63A5D8F0-53C3-5B13-1829-71679AF6443F}"/>
              </a:ext>
            </a:extLst>
          </p:cNvPr>
          <p:cNvSpPr txBox="1"/>
          <p:nvPr/>
        </p:nvSpPr>
        <p:spPr>
          <a:xfrm>
            <a:off x="3777104" y="1607235"/>
            <a:ext cx="3923686" cy="3945750"/>
          </a:xfrm>
          <a:prstGeom prst="rect">
            <a:avLst/>
          </a:prstGeom>
          <a:solidFill>
            <a:srgbClr val="4FA598">
              <a:alpha val="50196"/>
            </a:srgbClr>
          </a:solidFill>
          <a:ln>
            <a:solidFill>
              <a:srgbClr val="4FA598"/>
            </a:solidFill>
          </a:ln>
        </p:spPr>
        <p:txBody>
          <a:bodyPr wrap="square" rtlCol="0">
            <a:spAutoFit/>
          </a:bodyPr>
          <a:lstStyle/>
          <a:p>
            <a:pPr marL="285750" indent="-285750">
              <a:buFont typeface="Arial" panose="020B0604020202020204" pitchFamily="34" charset="0"/>
              <a:buChar char="•"/>
            </a:pPr>
            <a:r>
              <a:rPr lang="en-US" dirty="0"/>
              <a:t>Inadequately trained health workforce</a:t>
            </a:r>
          </a:p>
          <a:p>
            <a:pPr marL="285750" indent="-285750">
              <a:buFont typeface="Arial" panose="020B0604020202020204" pitchFamily="34" charset="0"/>
              <a:buChar char="•"/>
            </a:pPr>
            <a:r>
              <a:rPr lang="en-US" dirty="0"/>
              <a:t>Timely referral and follow-up of patients</a:t>
            </a:r>
          </a:p>
          <a:p>
            <a:pPr marL="285750" indent="-285750">
              <a:buFont typeface="Arial" panose="020B0604020202020204" pitchFamily="34" charset="0"/>
              <a:buChar char="•"/>
            </a:pPr>
            <a:r>
              <a:rPr lang="en-US" dirty="0"/>
              <a:t>Inadequate infrastructure for mental health</a:t>
            </a:r>
          </a:p>
          <a:p>
            <a:pPr marL="285750" indent="-285750">
              <a:buFont typeface="Arial" panose="020B0604020202020204" pitchFamily="34" charset="0"/>
              <a:buChar char="•"/>
            </a:pPr>
            <a:r>
              <a:rPr lang="en-US" dirty="0"/>
              <a:t>Insufficient numbers</a:t>
            </a:r>
          </a:p>
          <a:p>
            <a:pPr marL="285750" indent="-285750">
              <a:buFont typeface="Arial" panose="020B0604020202020204" pitchFamily="34" charset="0"/>
              <a:buChar char="•"/>
            </a:pPr>
            <a:r>
              <a:rPr lang="en-US" dirty="0"/>
              <a:t>Skill imbalance</a:t>
            </a:r>
          </a:p>
          <a:p>
            <a:pPr marL="285750" indent="-285750">
              <a:buFont typeface="Arial" panose="020B0604020202020204" pitchFamily="34" charset="0"/>
              <a:buChar char="•"/>
            </a:pPr>
            <a:r>
              <a:rPr lang="en-US" dirty="0"/>
              <a:t>Gender disparity</a:t>
            </a:r>
          </a:p>
          <a:p>
            <a:pPr marL="285750" indent="-285750">
              <a:buFont typeface="Arial" panose="020B0604020202020204" pitchFamily="34" charset="0"/>
              <a:buChar char="•"/>
            </a:pPr>
            <a:r>
              <a:rPr lang="en-US" dirty="0"/>
              <a:t>Allied access challenges</a:t>
            </a:r>
          </a:p>
          <a:p>
            <a:pPr marL="285750" indent="-285750">
              <a:buFont typeface="Arial" panose="020B0604020202020204" pitchFamily="34" charset="0"/>
              <a:buChar char="•"/>
            </a:pPr>
            <a:r>
              <a:rPr lang="en-US" dirty="0"/>
              <a:t>Insufficient resources</a:t>
            </a:r>
          </a:p>
          <a:p>
            <a:pPr marL="285750" indent="-285750">
              <a:buFont typeface="Arial" panose="020B0604020202020204" pitchFamily="34" charset="0"/>
              <a:buChar char="•"/>
            </a:pPr>
            <a:r>
              <a:rPr lang="en-US" dirty="0"/>
              <a:t>Infrastructure for expansion</a:t>
            </a:r>
          </a:p>
          <a:p>
            <a:pPr marL="285750" indent="-285750">
              <a:buFont typeface="Arial" panose="020B0604020202020204" pitchFamily="34" charset="0"/>
              <a:buChar char="•"/>
            </a:pPr>
            <a:r>
              <a:rPr lang="en-US" dirty="0"/>
              <a:t>Delivery of palliative care in the region</a:t>
            </a:r>
          </a:p>
        </p:txBody>
      </p:sp>
      <p:sp>
        <p:nvSpPr>
          <p:cNvPr id="29" name="Rectangle 28">
            <a:extLst>
              <a:ext uri="{FF2B5EF4-FFF2-40B4-BE49-F238E27FC236}">
                <a16:creationId xmlns:a16="http://schemas.microsoft.com/office/drawing/2014/main" id="{11621E5B-420E-CCB0-F82F-38527F9F8CE9}"/>
              </a:ext>
            </a:extLst>
          </p:cNvPr>
          <p:cNvSpPr/>
          <p:nvPr/>
        </p:nvSpPr>
        <p:spPr>
          <a:xfrm>
            <a:off x="7785384" y="805382"/>
            <a:ext cx="4097583" cy="628431"/>
          </a:xfrm>
          <a:prstGeom prst="rect">
            <a:avLst/>
          </a:prstGeom>
          <a:solidFill>
            <a:srgbClr val="4EA497"/>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Health financing for NCDs</a:t>
            </a:r>
            <a:endParaRPr lang="id-ID" b="1" dirty="0">
              <a:solidFill>
                <a:schemeClr val="bg1"/>
              </a:solidFill>
            </a:endParaRPr>
          </a:p>
        </p:txBody>
      </p:sp>
      <p:sp>
        <p:nvSpPr>
          <p:cNvPr id="30" name="TextBox 29">
            <a:extLst>
              <a:ext uri="{FF2B5EF4-FFF2-40B4-BE49-F238E27FC236}">
                <a16:creationId xmlns:a16="http://schemas.microsoft.com/office/drawing/2014/main" id="{1EA7A0BE-6BDD-DEB4-6942-C5EE7F731C15}"/>
              </a:ext>
            </a:extLst>
          </p:cNvPr>
          <p:cNvSpPr txBox="1"/>
          <p:nvPr/>
        </p:nvSpPr>
        <p:spPr>
          <a:xfrm>
            <a:off x="7785384" y="1607234"/>
            <a:ext cx="4097583" cy="3945749"/>
          </a:xfrm>
          <a:prstGeom prst="rect">
            <a:avLst/>
          </a:prstGeom>
          <a:solidFill>
            <a:srgbClr val="4FA598">
              <a:alpha val="50196"/>
            </a:srgbClr>
          </a:solidFill>
        </p:spPr>
        <p:txBody>
          <a:bodyPr wrap="square" rtlCol="0">
            <a:spAutoFit/>
          </a:bodyPr>
          <a:lstStyle/>
          <a:p>
            <a:pPr marL="285750" indent="-285750">
              <a:buFont typeface="Arial" panose="020B0604020202020204" pitchFamily="34" charset="0"/>
              <a:buChar char="•"/>
            </a:pPr>
            <a:r>
              <a:rPr lang="en-US" dirty="0"/>
              <a:t>The government expenditure on healthcare in the GCC countries is low (3.8% of GDP)</a:t>
            </a:r>
          </a:p>
          <a:p>
            <a:pPr marL="285750" indent="-285750">
              <a:buFont typeface="Arial" panose="020B0604020202020204" pitchFamily="34" charset="0"/>
              <a:buChar char="•"/>
            </a:pPr>
            <a:r>
              <a:rPr lang="en-US" dirty="0"/>
              <a:t>Several GCC countries are also looking to reform their private healthcare system to ensure equitable and efficient healthcare services</a:t>
            </a:r>
          </a:p>
          <a:p>
            <a:pPr marL="285750" indent="-285750">
              <a:buFont typeface="Arial" panose="020B0604020202020204" pitchFamily="34" charset="0"/>
              <a:buChar char="•"/>
            </a:pPr>
            <a:r>
              <a:rPr lang="en-US" dirty="0"/>
              <a:t>As mandated by the WHO, GCC countries have adopted frameworks for advancing UHC</a:t>
            </a:r>
          </a:p>
          <a:p>
            <a:pPr marL="285750" indent="-285750">
              <a:buFont typeface="Arial" panose="020B0604020202020204" pitchFamily="34" charset="0"/>
              <a:buChar char="•"/>
            </a:pPr>
            <a:r>
              <a:rPr lang="en-US" dirty="0"/>
              <a:t>Some measures include mandatory national social health insurance and direct financial protection for citizens and expatriates</a:t>
            </a:r>
          </a:p>
        </p:txBody>
      </p:sp>
      <p:sp>
        <p:nvSpPr>
          <p:cNvPr id="31" name="TextBox 30">
            <a:extLst>
              <a:ext uri="{FF2B5EF4-FFF2-40B4-BE49-F238E27FC236}">
                <a16:creationId xmlns:a16="http://schemas.microsoft.com/office/drawing/2014/main" id="{4E12F0DE-5B29-4EE7-3D1A-BC68CF005C4A}"/>
              </a:ext>
            </a:extLst>
          </p:cNvPr>
          <p:cNvSpPr txBox="1"/>
          <p:nvPr/>
        </p:nvSpPr>
        <p:spPr>
          <a:xfrm>
            <a:off x="-1" y="5897523"/>
            <a:ext cx="12304295" cy="276999"/>
          </a:xfrm>
          <a:prstGeom prst="rect">
            <a:avLst/>
          </a:prstGeom>
          <a:noFill/>
        </p:spPr>
        <p:txBody>
          <a:bodyPr wrap="square">
            <a:spAutoFit/>
          </a:bodyPr>
          <a:lstStyle/>
          <a:p>
            <a:r>
              <a:rPr lang="en-US" sz="1200" dirty="0"/>
              <a:t>GCC: Gulf Cooperation Council; GDP: gross domestic product; NCD: noncommunicable diseases; UHC: Universal Health Coverage; WHO: World Health Organization.</a:t>
            </a:r>
          </a:p>
        </p:txBody>
      </p:sp>
    </p:spTree>
    <p:extLst>
      <p:ext uri="{BB962C8B-B14F-4D97-AF65-F5344CB8AC3E}">
        <p14:creationId xmlns:p14="http://schemas.microsoft.com/office/powerpoint/2010/main" val="4031230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72F0C9-F300-4E43-0FDB-1D924A0F2002}"/>
              </a:ext>
            </a:extLst>
          </p:cNvPr>
          <p:cNvSpPr txBox="1"/>
          <p:nvPr/>
        </p:nvSpPr>
        <p:spPr>
          <a:xfrm>
            <a:off x="10321282" y="3244334"/>
            <a:ext cx="1262500" cy="369332"/>
          </a:xfrm>
          <a:prstGeom prst="rect">
            <a:avLst/>
          </a:prstGeom>
          <a:noFill/>
        </p:spPr>
        <p:txBody>
          <a:bodyPr wrap="square" rtlCol="0" anchor="ctr" anchorCtr="0">
            <a:spAutoFit/>
          </a:bodyPr>
          <a:lstStyle/>
          <a:p>
            <a:pPr algn="ctr" defTabSz="914217"/>
            <a:r>
              <a:rPr lang="en-US" sz="900">
                <a:solidFill>
                  <a:srgbClr val="FFFFFF"/>
                </a:solidFill>
                <a:latin typeface="Lato Light" panose="020F0302020204030203" pitchFamily="34" charset="77"/>
                <a:ea typeface="Open Sans Light" panose="020B0306030504020204" pitchFamily="34" charset="0"/>
                <a:cs typeface="Open Sans Light" panose="020B0306030504020204" pitchFamily="34" charset="0"/>
              </a:rPr>
              <a:t>Added after expert consultation: (n = 1)</a:t>
            </a:r>
            <a:endParaRPr lang="en-US" sz="900" b="1">
              <a:solidFill>
                <a:srgbClr val="FFFFFF"/>
              </a:solidFill>
              <a:latin typeface="Lato Light" panose="020F0302020204030203" pitchFamily="34" charset="77"/>
              <a:ea typeface="Open Sans Light" panose="020B0306030504020204" pitchFamily="34" charset="0"/>
              <a:cs typeface="Open Sans Light" panose="020B0306030504020204" pitchFamily="34" charset="0"/>
            </a:endParaRPr>
          </a:p>
        </p:txBody>
      </p:sp>
      <p:sp>
        <p:nvSpPr>
          <p:cNvPr id="3" name="TextBox 2">
            <a:extLst>
              <a:ext uri="{FF2B5EF4-FFF2-40B4-BE49-F238E27FC236}">
                <a16:creationId xmlns:a16="http://schemas.microsoft.com/office/drawing/2014/main" id="{39B77E01-8AC3-004D-930C-C47255F87032}"/>
              </a:ext>
            </a:extLst>
          </p:cNvPr>
          <p:cNvSpPr txBox="1"/>
          <p:nvPr/>
        </p:nvSpPr>
        <p:spPr>
          <a:xfrm>
            <a:off x="5264300" y="3321278"/>
            <a:ext cx="6927836" cy="215444"/>
          </a:xfrm>
          <a:prstGeom prst="rect">
            <a:avLst/>
          </a:prstGeom>
          <a:noFill/>
        </p:spPr>
        <p:txBody>
          <a:bodyPr wrap="square">
            <a:spAutoFit/>
          </a:bodyPr>
          <a:lstStyle/>
          <a:p>
            <a:pPr algn="r"/>
            <a:r>
              <a:rPr lang="en-US" sz="800" b="1">
                <a:solidFill>
                  <a:schemeClr val="bg1">
                    <a:lumMod val="50000"/>
                  </a:schemeClr>
                </a:solidFill>
              </a:rPr>
              <a:t>IPD: </a:t>
            </a:r>
            <a:r>
              <a:rPr lang="en-US" sz="800">
                <a:solidFill>
                  <a:schemeClr val="bg1">
                    <a:lumMod val="50000"/>
                  </a:schemeClr>
                </a:solidFill>
              </a:rPr>
              <a:t>Incidents and Prevalence Database;</a:t>
            </a:r>
            <a:r>
              <a:rPr lang="en-US" sz="800" b="1">
                <a:solidFill>
                  <a:schemeClr val="bg1">
                    <a:lumMod val="50000"/>
                  </a:schemeClr>
                </a:solidFill>
              </a:rPr>
              <a:t> MOH: </a:t>
            </a:r>
            <a:r>
              <a:rPr lang="en-US" sz="800">
                <a:solidFill>
                  <a:schemeClr val="bg1">
                    <a:lumMod val="50000"/>
                  </a:schemeClr>
                </a:solidFill>
              </a:rPr>
              <a:t>Ministry of Health;</a:t>
            </a:r>
            <a:r>
              <a:rPr lang="en-US" sz="800" b="1">
                <a:solidFill>
                  <a:schemeClr val="bg1">
                    <a:lumMod val="50000"/>
                  </a:schemeClr>
                </a:solidFill>
              </a:rPr>
              <a:t> n</a:t>
            </a:r>
            <a:r>
              <a:rPr lang="en-US" sz="800">
                <a:solidFill>
                  <a:schemeClr val="bg1">
                    <a:lumMod val="50000"/>
                  </a:schemeClr>
                </a:solidFill>
              </a:rPr>
              <a:t>: Number;</a:t>
            </a:r>
            <a:r>
              <a:rPr lang="en-US" sz="800" b="1">
                <a:solidFill>
                  <a:schemeClr val="bg1">
                    <a:lumMod val="50000"/>
                  </a:schemeClr>
                </a:solidFill>
              </a:rPr>
              <a:t> WHO: </a:t>
            </a:r>
            <a:r>
              <a:rPr lang="en-US" sz="800">
                <a:solidFill>
                  <a:schemeClr val="bg1">
                    <a:lumMod val="50000"/>
                  </a:schemeClr>
                </a:solidFill>
              </a:rPr>
              <a:t>World Health Organization</a:t>
            </a:r>
            <a:endParaRPr lang="en-AE" sz="800">
              <a:solidFill>
                <a:schemeClr val="bg1">
                  <a:lumMod val="50000"/>
                </a:schemeClr>
              </a:solidFill>
            </a:endParaRPr>
          </a:p>
        </p:txBody>
      </p:sp>
      <p:graphicFrame>
        <p:nvGraphicFramePr>
          <p:cNvPr id="4" name="Table 2">
            <a:extLst>
              <a:ext uri="{FF2B5EF4-FFF2-40B4-BE49-F238E27FC236}">
                <a16:creationId xmlns:a16="http://schemas.microsoft.com/office/drawing/2014/main" id="{AD42E7D5-F01C-AE35-120A-2C6AA4BD64D8}"/>
              </a:ext>
            </a:extLst>
          </p:cNvPr>
          <p:cNvGraphicFramePr>
            <a:graphicFrameLocks noGrp="1"/>
          </p:cNvGraphicFramePr>
          <p:nvPr>
            <p:extLst>
              <p:ext uri="{D42A27DB-BD31-4B8C-83A1-F6EECF244321}">
                <p14:modId xmlns:p14="http://schemas.microsoft.com/office/powerpoint/2010/main" val="3340538104"/>
              </p:ext>
            </p:extLst>
          </p:nvPr>
        </p:nvGraphicFramePr>
        <p:xfrm>
          <a:off x="116114" y="762548"/>
          <a:ext cx="11936192" cy="5332905"/>
        </p:xfrm>
        <a:graphic>
          <a:graphicData uri="http://schemas.openxmlformats.org/drawingml/2006/table">
            <a:tbl>
              <a:tblPr firstRow="1" bandRow="1">
                <a:tableStyleId>{5C22544A-7EE6-4342-B048-85BDC9FD1C3A}</a:tableStyleId>
              </a:tblPr>
              <a:tblGrid>
                <a:gridCol w="1161143">
                  <a:extLst>
                    <a:ext uri="{9D8B030D-6E8A-4147-A177-3AD203B41FA5}">
                      <a16:colId xmlns:a16="http://schemas.microsoft.com/office/drawing/2014/main" val="1682449383"/>
                    </a:ext>
                  </a:extLst>
                </a:gridCol>
                <a:gridCol w="1611086">
                  <a:extLst>
                    <a:ext uri="{9D8B030D-6E8A-4147-A177-3AD203B41FA5}">
                      <a16:colId xmlns:a16="http://schemas.microsoft.com/office/drawing/2014/main" val="3432733076"/>
                    </a:ext>
                  </a:extLst>
                </a:gridCol>
                <a:gridCol w="1480457">
                  <a:extLst>
                    <a:ext uri="{9D8B030D-6E8A-4147-A177-3AD203B41FA5}">
                      <a16:colId xmlns:a16="http://schemas.microsoft.com/office/drawing/2014/main" val="1827915924"/>
                    </a:ext>
                  </a:extLst>
                </a:gridCol>
                <a:gridCol w="1465943">
                  <a:extLst>
                    <a:ext uri="{9D8B030D-6E8A-4147-A177-3AD203B41FA5}">
                      <a16:colId xmlns:a16="http://schemas.microsoft.com/office/drawing/2014/main" val="1314559549"/>
                    </a:ext>
                  </a:extLst>
                </a:gridCol>
                <a:gridCol w="2220686">
                  <a:extLst>
                    <a:ext uri="{9D8B030D-6E8A-4147-A177-3AD203B41FA5}">
                      <a16:colId xmlns:a16="http://schemas.microsoft.com/office/drawing/2014/main" val="3271579083"/>
                    </a:ext>
                  </a:extLst>
                </a:gridCol>
                <a:gridCol w="1277257">
                  <a:extLst>
                    <a:ext uri="{9D8B030D-6E8A-4147-A177-3AD203B41FA5}">
                      <a16:colId xmlns:a16="http://schemas.microsoft.com/office/drawing/2014/main" val="1695771891"/>
                    </a:ext>
                  </a:extLst>
                </a:gridCol>
                <a:gridCol w="1407885">
                  <a:extLst>
                    <a:ext uri="{9D8B030D-6E8A-4147-A177-3AD203B41FA5}">
                      <a16:colId xmlns:a16="http://schemas.microsoft.com/office/drawing/2014/main" val="2019056524"/>
                    </a:ext>
                  </a:extLst>
                </a:gridCol>
                <a:gridCol w="1311735">
                  <a:extLst>
                    <a:ext uri="{9D8B030D-6E8A-4147-A177-3AD203B41FA5}">
                      <a16:colId xmlns:a16="http://schemas.microsoft.com/office/drawing/2014/main" val="2940780427"/>
                    </a:ext>
                  </a:extLst>
                </a:gridCol>
              </a:tblGrid>
              <a:tr h="1858185">
                <a:tc>
                  <a:txBody>
                    <a:bodyPr/>
                    <a:lstStyle/>
                    <a:p>
                      <a:r>
                        <a:rPr lang="en-US" dirty="0">
                          <a:solidFill>
                            <a:schemeClr val="bg1"/>
                          </a:solidFill>
                        </a:rPr>
                        <a:t>Countries</a:t>
                      </a:r>
                    </a:p>
                  </a:txBody>
                  <a:tcPr>
                    <a:solidFill>
                      <a:srgbClr val="16685C"/>
                    </a:solidFill>
                  </a:tcPr>
                </a:tc>
                <a:tc>
                  <a:txBody>
                    <a:bodyPr/>
                    <a:lstStyle/>
                    <a:p>
                      <a:r>
                        <a:rPr lang="en-US" dirty="0">
                          <a:solidFill>
                            <a:schemeClr val="bg1"/>
                          </a:solidFill>
                        </a:rPr>
                        <a:t>Age standardized </a:t>
                      </a:r>
                    </a:p>
                    <a:p>
                      <a:r>
                        <a:rPr lang="en-US" dirty="0">
                          <a:solidFill>
                            <a:schemeClr val="bg1"/>
                          </a:solidFill>
                        </a:rPr>
                        <a:t>NCD </a:t>
                      </a:r>
                    </a:p>
                    <a:p>
                      <a:r>
                        <a:rPr lang="en-US" dirty="0">
                          <a:solidFill>
                            <a:schemeClr val="bg1"/>
                          </a:solidFill>
                        </a:rPr>
                        <a:t>mortality rate </a:t>
                      </a:r>
                    </a:p>
                    <a:p>
                      <a:r>
                        <a:rPr lang="en-US" dirty="0">
                          <a:solidFill>
                            <a:schemeClr val="bg1"/>
                          </a:solidFill>
                        </a:rPr>
                        <a:t>per 100000</a:t>
                      </a:r>
                    </a:p>
                    <a:p>
                      <a:r>
                        <a:rPr lang="en-US" dirty="0">
                          <a:solidFill>
                            <a:schemeClr val="bg1"/>
                          </a:solidFill>
                        </a:rPr>
                        <a:t>(2016)</a:t>
                      </a:r>
                    </a:p>
                  </a:txBody>
                  <a:tcPr>
                    <a:solidFill>
                      <a:srgbClr val="16685C"/>
                    </a:solidFill>
                  </a:tcPr>
                </a:tc>
                <a:tc>
                  <a:txBody>
                    <a:bodyPr/>
                    <a:lstStyle/>
                    <a:p>
                      <a:r>
                        <a:rPr lang="en-US" dirty="0">
                          <a:solidFill>
                            <a:schemeClr val="bg1"/>
                          </a:solidFill>
                        </a:rPr>
                        <a:t>Current </a:t>
                      </a:r>
                    </a:p>
                    <a:p>
                      <a:r>
                        <a:rPr lang="en-US" dirty="0">
                          <a:solidFill>
                            <a:schemeClr val="bg1"/>
                          </a:solidFill>
                        </a:rPr>
                        <a:t>health </a:t>
                      </a:r>
                    </a:p>
                    <a:p>
                      <a:r>
                        <a:rPr lang="en-US" dirty="0">
                          <a:solidFill>
                            <a:schemeClr val="bg1"/>
                          </a:solidFill>
                        </a:rPr>
                        <a:t>expenditure </a:t>
                      </a:r>
                    </a:p>
                    <a:p>
                      <a:r>
                        <a:rPr lang="en-US" dirty="0">
                          <a:solidFill>
                            <a:schemeClr val="bg1"/>
                          </a:solidFill>
                        </a:rPr>
                        <a:t>as %GDP</a:t>
                      </a:r>
                    </a:p>
                    <a:p>
                      <a:r>
                        <a:rPr lang="en-US" dirty="0">
                          <a:solidFill>
                            <a:schemeClr val="bg1"/>
                          </a:solidFill>
                        </a:rPr>
                        <a:t>(2017)</a:t>
                      </a:r>
                    </a:p>
                  </a:txBody>
                  <a:tcPr>
                    <a:solidFill>
                      <a:srgbClr val="16685C"/>
                    </a:solidFill>
                  </a:tcPr>
                </a:tc>
                <a:tc>
                  <a:txBody>
                    <a:bodyPr/>
                    <a:lstStyle/>
                    <a:p>
                      <a:r>
                        <a:rPr lang="en-US" dirty="0">
                          <a:solidFill>
                            <a:schemeClr val="bg1"/>
                          </a:solidFill>
                        </a:rPr>
                        <a:t>Total health </a:t>
                      </a:r>
                    </a:p>
                    <a:p>
                      <a:r>
                        <a:rPr lang="en-US" dirty="0">
                          <a:solidFill>
                            <a:schemeClr val="bg1"/>
                          </a:solidFill>
                        </a:rPr>
                        <a:t>expenditure </a:t>
                      </a:r>
                    </a:p>
                    <a:p>
                      <a:r>
                        <a:rPr lang="en-US" dirty="0">
                          <a:solidFill>
                            <a:schemeClr val="bg1"/>
                          </a:solidFill>
                        </a:rPr>
                        <a:t>per capita </a:t>
                      </a:r>
                    </a:p>
                    <a:p>
                      <a:r>
                        <a:rPr lang="en-US" dirty="0">
                          <a:solidFill>
                            <a:schemeClr val="bg1"/>
                          </a:solidFill>
                        </a:rPr>
                        <a:t>(government, </a:t>
                      </a:r>
                    </a:p>
                    <a:p>
                      <a:r>
                        <a:rPr lang="en-US" dirty="0">
                          <a:solidFill>
                            <a:schemeClr val="bg1"/>
                          </a:solidFill>
                        </a:rPr>
                        <a:t>OOP, % 2017)</a:t>
                      </a:r>
                    </a:p>
                  </a:txBody>
                  <a:tcPr>
                    <a:solidFill>
                      <a:srgbClr val="16685C"/>
                    </a:solidFill>
                  </a:tcPr>
                </a:tc>
                <a:tc>
                  <a:txBody>
                    <a:bodyPr/>
                    <a:lstStyle/>
                    <a:p>
                      <a:r>
                        <a:rPr lang="en-US" dirty="0">
                          <a:solidFill>
                            <a:schemeClr val="bg1"/>
                          </a:solidFill>
                        </a:rPr>
                        <a:t>Existence of an operational integrated NCD national policy/ strategy/action plan (2019)</a:t>
                      </a:r>
                    </a:p>
                  </a:txBody>
                  <a:tcPr>
                    <a:solidFill>
                      <a:srgbClr val="16685C"/>
                    </a:solidFill>
                  </a:tcPr>
                </a:tc>
                <a:tc>
                  <a:txBody>
                    <a:bodyPr/>
                    <a:lstStyle/>
                    <a:p>
                      <a:r>
                        <a:rPr lang="en-US" dirty="0">
                          <a:solidFill>
                            <a:schemeClr val="bg1"/>
                          </a:solidFill>
                        </a:rPr>
                        <a:t>Doctors </a:t>
                      </a:r>
                    </a:p>
                    <a:p>
                      <a:r>
                        <a:rPr lang="en-US" dirty="0">
                          <a:solidFill>
                            <a:schemeClr val="bg1"/>
                          </a:solidFill>
                        </a:rPr>
                        <a:t>per 10000 </a:t>
                      </a:r>
                    </a:p>
                    <a:p>
                      <a:r>
                        <a:rPr lang="en-US" dirty="0">
                          <a:solidFill>
                            <a:schemeClr val="bg1"/>
                          </a:solidFill>
                        </a:rPr>
                        <a:t>population</a:t>
                      </a:r>
                    </a:p>
                  </a:txBody>
                  <a:tcPr>
                    <a:solidFill>
                      <a:srgbClr val="16685C"/>
                    </a:solidFill>
                  </a:tcPr>
                </a:tc>
                <a:tc>
                  <a:txBody>
                    <a:bodyPr/>
                    <a:lstStyle/>
                    <a:p>
                      <a:r>
                        <a:rPr lang="en-US" dirty="0">
                          <a:solidFill>
                            <a:schemeClr val="bg1"/>
                          </a:solidFill>
                        </a:rPr>
                        <a:t>Nursing </a:t>
                      </a:r>
                    </a:p>
                    <a:p>
                      <a:r>
                        <a:rPr lang="en-US" dirty="0">
                          <a:solidFill>
                            <a:schemeClr val="bg1"/>
                          </a:solidFill>
                        </a:rPr>
                        <a:t>personnel </a:t>
                      </a:r>
                    </a:p>
                    <a:p>
                      <a:r>
                        <a:rPr lang="en-US" dirty="0">
                          <a:solidFill>
                            <a:schemeClr val="bg1"/>
                          </a:solidFill>
                        </a:rPr>
                        <a:t>per 10000 </a:t>
                      </a:r>
                    </a:p>
                    <a:p>
                      <a:r>
                        <a:rPr lang="en-US" dirty="0">
                          <a:solidFill>
                            <a:schemeClr val="bg1"/>
                          </a:solidFill>
                        </a:rPr>
                        <a:t>population</a:t>
                      </a:r>
                    </a:p>
                  </a:txBody>
                  <a:tcPr>
                    <a:solidFill>
                      <a:srgbClr val="16685C"/>
                    </a:solidFill>
                  </a:tcPr>
                </a:tc>
                <a:tc>
                  <a:txBody>
                    <a:bodyPr/>
                    <a:lstStyle/>
                    <a:p>
                      <a:r>
                        <a:rPr lang="en-US" dirty="0">
                          <a:solidFill>
                            <a:schemeClr val="bg1"/>
                          </a:solidFill>
                        </a:rPr>
                        <a:t>Psychiatrists </a:t>
                      </a:r>
                    </a:p>
                    <a:p>
                      <a:r>
                        <a:rPr lang="en-US" dirty="0">
                          <a:solidFill>
                            <a:schemeClr val="bg1"/>
                          </a:solidFill>
                        </a:rPr>
                        <a:t>per 100000</a:t>
                      </a:r>
                    </a:p>
                  </a:txBody>
                  <a:tcPr>
                    <a:solidFill>
                      <a:srgbClr val="16685C"/>
                    </a:solidFill>
                  </a:tcPr>
                </a:tc>
                <a:extLst>
                  <a:ext uri="{0D108BD9-81ED-4DB2-BD59-A6C34878D82A}">
                    <a16:rowId xmlns:a16="http://schemas.microsoft.com/office/drawing/2014/main" val="3771118207"/>
                  </a:ext>
                </a:extLst>
              </a:tr>
              <a:tr h="469568">
                <a:tc>
                  <a:txBody>
                    <a:bodyPr/>
                    <a:lstStyle/>
                    <a:p>
                      <a:r>
                        <a:rPr lang="en-US" sz="1600">
                          <a:solidFill>
                            <a:schemeClr val="bg1"/>
                          </a:solidFill>
                        </a:rPr>
                        <a:t>Bahrain</a:t>
                      </a:r>
                    </a:p>
                  </a:txBody>
                  <a:tcPr>
                    <a:solidFill>
                      <a:srgbClr val="52A89B"/>
                    </a:solidFill>
                  </a:tcPr>
                </a:tc>
                <a:tc>
                  <a:txBody>
                    <a:bodyPr/>
                    <a:lstStyle/>
                    <a:p>
                      <a:r>
                        <a:rPr lang="en-US" sz="1600">
                          <a:solidFill>
                            <a:schemeClr val="bg1"/>
                          </a:solidFill>
                        </a:rPr>
                        <a:t>439.5</a:t>
                      </a:r>
                    </a:p>
                  </a:txBody>
                  <a:tcPr>
                    <a:solidFill>
                      <a:srgbClr val="52A89B"/>
                    </a:solidFill>
                  </a:tcPr>
                </a:tc>
                <a:tc>
                  <a:txBody>
                    <a:bodyPr/>
                    <a:lstStyle/>
                    <a:p>
                      <a:r>
                        <a:rPr lang="en-US" sz="1600">
                          <a:solidFill>
                            <a:schemeClr val="bg1"/>
                          </a:solidFill>
                        </a:rPr>
                        <a:t>4.7% </a:t>
                      </a:r>
                    </a:p>
                  </a:txBody>
                  <a:tcPr>
                    <a:solidFill>
                      <a:srgbClr val="52A89B"/>
                    </a:solidFill>
                  </a:tcPr>
                </a:tc>
                <a:tc>
                  <a:txBody>
                    <a:bodyPr/>
                    <a:lstStyle/>
                    <a:p>
                      <a:r>
                        <a:rPr lang="en-US" sz="1600" dirty="0">
                          <a:solidFill>
                            <a:schemeClr val="bg1"/>
                          </a:solidFill>
                        </a:rPr>
                        <a:t>USD1127</a:t>
                      </a:r>
                    </a:p>
                    <a:p>
                      <a:r>
                        <a:rPr lang="en-US" sz="1600" dirty="0">
                          <a:solidFill>
                            <a:schemeClr val="bg1"/>
                          </a:solidFill>
                        </a:rPr>
                        <a:t>(58%, 31%)</a:t>
                      </a:r>
                    </a:p>
                  </a:txBody>
                  <a:tcPr>
                    <a:solidFill>
                      <a:srgbClr val="52A89B"/>
                    </a:solidFill>
                  </a:tcPr>
                </a:tc>
                <a:tc>
                  <a:txBody>
                    <a:bodyPr/>
                    <a:lstStyle/>
                    <a:p>
                      <a:r>
                        <a:rPr lang="en-US" sz="1600" dirty="0">
                          <a:solidFill>
                            <a:schemeClr val="bg1"/>
                          </a:solidFill>
                        </a:rPr>
                        <a:t>Yes</a:t>
                      </a:r>
                    </a:p>
                  </a:txBody>
                  <a:tcPr>
                    <a:solidFill>
                      <a:srgbClr val="52A89B"/>
                    </a:solidFill>
                  </a:tcPr>
                </a:tc>
                <a:tc>
                  <a:txBody>
                    <a:bodyPr/>
                    <a:lstStyle/>
                    <a:p>
                      <a:r>
                        <a:rPr lang="en-US" sz="1600" dirty="0">
                          <a:solidFill>
                            <a:schemeClr val="bg1"/>
                          </a:solidFill>
                        </a:rPr>
                        <a:t>9.3</a:t>
                      </a:r>
                    </a:p>
                  </a:txBody>
                  <a:tcPr>
                    <a:solidFill>
                      <a:srgbClr val="52A89B"/>
                    </a:solidFill>
                  </a:tcPr>
                </a:tc>
                <a:tc>
                  <a:txBody>
                    <a:bodyPr/>
                    <a:lstStyle/>
                    <a:p>
                      <a:r>
                        <a:rPr lang="en-US" sz="1600">
                          <a:solidFill>
                            <a:schemeClr val="bg1"/>
                          </a:solidFill>
                        </a:rPr>
                        <a:t>24.9</a:t>
                      </a:r>
                    </a:p>
                  </a:txBody>
                  <a:tcPr>
                    <a:solidFill>
                      <a:srgbClr val="52A89B"/>
                    </a:solidFill>
                  </a:tcPr>
                </a:tc>
                <a:tc>
                  <a:txBody>
                    <a:bodyPr/>
                    <a:lstStyle/>
                    <a:p>
                      <a:r>
                        <a:rPr lang="en-US" sz="1600" dirty="0">
                          <a:solidFill>
                            <a:schemeClr val="bg1"/>
                          </a:solidFill>
                        </a:rPr>
                        <a:t>5.5</a:t>
                      </a:r>
                    </a:p>
                  </a:txBody>
                  <a:tcPr>
                    <a:solidFill>
                      <a:srgbClr val="52A89B"/>
                    </a:solidFill>
                  </a:tcPr>
                </a:tc>
                <a:extLst>
                  <a:ext uri="{0D108BD9-81ED-4DB2-BD59-A6C34878D82A}">
                    <a16:rowId xmlns:a16="http://schemas.microsoft.com/office/drawing/2014/main" val="1710484489"/>
                  </a:ext>
                </a:extLst>
              </a:tr>
              <a:tr h="469568">
                <a:tc>
                  <a:txBody>
                    <a:bodyPr/>
                    <a:lstStyle/>
                    <a:p>
                      <a:r>
                        <a:rPr lang="en-US" sz="1600">
                          <a:solidFill>
                            <a:schemeClr val="bg1"/>
                          </a:solidFill>
                        </a:rPr>
                        <a:t>Kuwait</a:t>
                      </a:r>
                    </a:p>
                  </a:txBody>
                  <a:tcPr>
                    <a:solidFill>
                      <a:srgbClr val="4A827A"/>
                    </a:solidFill>
                  </a:tcPr>
                </a:tc>
                <a:tc>
                  <a:txBody>
                    <a:bodyPr/>
                    <a:lstStyle/>
                    <a:p>
                      <a:r>
                        <a:rPr lang="en-US" sz="1600">
                          <a:solidFill>
                            <a:schemeClr val="bg1"/>
                          </a:solidFill>
                        </a:rPr>
                        <a:t>579.2</a:t>
                      </a:r>
                    </a:p>
                  </a:txBody>
                  <a:tcPr>
                    <a:solidFill>
                      <a:srgbClr val="4A827A"/>
                    </a:solidFill>
                  </a:tcPr>
                </a:tc>
                <a:tc>
                  <a:txBody>
                    <a:bodyPr/>
                    <a:lstStyle/>
                    <a:p>
                      <a:r>
                        <a:rPr lang="en-US" sz="1600">
                          <a:solidFill>
                            <a:schemeClr val="bg1"/>
                          </a:solidFill>
                        </a:rPr>
                        <a:t>5.3% </a:t>
                      </a:r>
                    </a:p>
                  </a:txBody>
                  <a:tcPr>
                    <a:solidFill>
                      <a:srgbClr val="4A827A"/>
                    </a:solidFill>
                  </a:tcPr>
                </a:tc>
                <a:tc>
                  <a:txBody>
                    <a:bodyPr/>
                    <a:lstStyle/>
                    <a:p>
                      <a:r>
                        <a:rPr lang="en-US" sz="1600">
                          <a:solidFill>
                            <a:schemeClr val="bg1"/>
                          </a:solidFill>
                        </a:rPr>
                        <a:t>USD 1529</a:t>
                      </a:r>
                    </a:p>
                    <a:p>
                      <a:r>
                        <a:rPr lang="en-US" sz="1600">
                          <a:solidFill>
                            <a:schemeClr val="bg1"/>
                          </a:solidFill>
                        </a:rPr>
                        <a:t>(87%, 13%)</a:t>
                      </a:r>
                    </a:p>
                  </a:txBody>
                  <a:tcPr>
                    <a:solidFill>
                      <a:srgbClr val="4A827A"/>
                    </a:solidFill>
                  </a:tcPr>
                </a:tc>
                <a:tc>
                  <a:txBody>
                    <a:bodyPr/>
                    <a:lstStyle/>
                    <a:p>
                      <a:r>
                        <a:rPr lang="en-US" sz="1600">
                          <a:solidFill>
                            <a:schemeClr val="bg1"/>
                          </a:solidFill>
                        </a:rPr>
                        <a:t>Yes</a:t>
                      </a:r>
                    </a:p>
                  </a:txBody>
                  <a:tcPr>
                    <a:solidFill>
                      <a:srgbClr val="4A827A"/>
                    </a:solidFill>
                  </a:tcPr>
                </a:tc>
                <a:tc>
                  <a:txBody>
                    <a:bodyPr/>
                    <a:lstStyle/>
                    <a:p>
                      <a:r>
                        <a:rPr lang="en-US" sz="1600">
                          <a:solidFill>
                            <a:schemeClr val="bg1"/>
                          </a:solidFill>
                        </a:rPr>
                        <a:t>26.5</a:t>
                      </a:r>
                    </a:p>
                  </a:txBody>
                  <a:tcPr>
                    <a:solidFill>
                      <a:srgbClr val="4A827A"/>
                    </a:solidFill>
                  </a:tcPr>
                </a:tc>
                <a:tc>
                  <a:txBody>
                    <a:bodyPr/>
                    <a:lstStyle/>
                    <a:p>
                      <a:r>
                        <a:rPr lang="en-US" sz="1600">
                          <a:solidFill>
                            <a:schemeClr val="bg1"/>
                          </a:solidFill>
                        </a:rPr>
                        <a:t>74.2 </a:t>
                      </a:r>
                    </a:p>
                  </a:txBody>
                  <a:tcPr>
                    <a:solidFill>
                      <a:srgbClr val="4A827A"/>
                    </a:solidFill>
                  </a:tcPr>
                </a:tc>
                <a:tc>
                  <a:txBody>
                    <a:bodyPr/>
                    <a:lstStyle/>
                    <a:p>
                      <a:r>
                        <a:rPr lang="en-US" sz="1600" dirty="0">
                          <a:solidFill>
                            <a:schemeClr val="bg1"/>
                          </a:solidFill>
                        </a:rPr>
                        <a:t>-</a:t>
                      </a:r>
                    </a:p>
                  </a:txBody>
                  <a:tcPr>
                    <a:solidFill>
                      <a:srgbClr val="4A827A"/>
                    </a:solidFill>
                  </a:tcPr>
                </a:tc>
                <a:extLst>
                  <a:ext uri="{0D108BD9-81ED-4DB2-BD59-A6C34878D82A}">
                    <a16:rowId xmlns:a16="http://schemas.microsoft.com/office/drawing/2014/main" val="2020361574"/>
                  </a:ext>
                </a:extLst>
              </a:tr>
              <a:tr h="469568">
                <a:tc>
                  <a:txBody>
                    <a:bodyPr/>
                    <a:lstStyle/>
                    <a:p>
                      <a:r>
                        <a:rPr lang="fi-FI" sz="1600" dirty="0">
                          <a:solidFill>
                            <a:schemeClr val="bg1"/>
                          </a:solidFill>
                        </a:rPr>
                        <a:t>Oman</a:t>
                      </a:r>
                      <a:endParaRPr lang="en-US" sz="1600" dirty="0">
                        <a:solidFill>
                          <a:schemeClr val="bg1"/>
                        </a:solidFill>
                      </a:endParaRPr>
                    </a:p>
                  </a:txBody>
                  <a:tcPr>
                    <a:solidFill>
                      <a:srgbClr val="52A89B"/>
                    </a:solidFill>
                  </a:tcPr>
                </a:tc>
                <a:tc>
                  <a:txBody>
                    <a:bodyPr/>
                    <a:lstStyle/>
                    <a:p>
                      <a:r>
                        <a:rPr lang="fi-FI" sz="1600" dirty="0">
                          <a:solidFill>
                            <a:schemeClr val="bg1"/>
                          </a:solidFill>
                        </a:rPr>
                        <a:t>469.3</a:t>
                      </a:r>
                      <a:endParaRPr lang="en-US" sz="1600" dirty="0">
                        <a:solidFill>
                          <a:schemeClr val="bg1"/>
                        </a:solidFill>
                      </a:endParaRPr>
                    </a:p>
                  </a:txBody>
                  <a:tcPr>
                    <a:solidFill>
                      <a:srgbClr val="52A89B"/>
                    </a:solidFill>
                  </a:tcPr>
                </a:tc>
                <a:tc>
                  <a:txBody>
                    <a:bodyPr/>
                    <a:lstStyle/>
                    <a:p>
                      <a:r>
                        <a:rPr lang="fi-FI" sz="1600" dirty="0">
                          <a:solidFill>
                            <a:schemeClr val="bg1"/>
                          </a:solidFill>
                        </a:rPr>
                        <a:t>3.8% </a:t>
                      </a:r>
                      <a:endParaRPr lang="en-US" sz="1600" dirty="0">
                        <a:solidFill>
                          <a:schemeClr val="bg1"/>
                        </a:solidFill>
                      </a:endParaRPr>
                    </a:p>
                  </a:txBody>
                  <a:tcPr>
                    <a:solidFill>
                      <a:srgbClr val="52A89B"/>
                    </a:solidFill>
                  </a:tcPr>
                </a:tc>
                <a:tc>
                  <a:txBody>
                    <a:bodyPr/>
                    <a:lstStyle/>
                    <a:p>
                      <a:r>
                        <a:rPr lang="fi-FI" sz="1600" dirty="0">
                          <a:solidFill>
                            <a:schemeClr val="bg1"/>
                          </a:solidFill>
                        </a:rPr>
                        <a:t>USD 588</a:t>
                      </a:r>
                    </a:p>
                    <a:p>
                      <a:r>
                        <a:rPr lang="fi-FI" sz="1600" dirty="0">
                          <a:solidFill>
                            <a:schemeClr val="bg1"/>
                          </a:solidFill>
                        </a:rPr>
                        <a:t>(88%, 7%)</a:t>
                      </a:r>
                    </a:p>
                  </a:txBody>
                  <a:tcPr>
                    <a:solidFill>
                      <a:srgbClr val="52A89B"/>
                    </a:solidFill>
                  </a:tcPr>
                </a:tc>
                <a:tc>
                  <a:txBody>
                    <a:bodyPr/>
                    <a:lstStyle/>
                    <a:p>
                      <a:r>
                        <a:rPr lang="fi-FI" sz="1600" dirty="0">
                          <a:solidFill>
                            <a:schemeClr val="bg1"/>
                          </a:solidFill>
                        </a:rPr>
                        <a:t>Yes</a:t>
                      </a:r>
                      <a:endParaRPr lang="en-US" sz="1600" dirty="0">
                        <a:solidFill>
                          <a:schemeClr val="bg1"/>
                        </a:solidFill>
                      </a:endParaRPr>
                    </a:p>
                  </a:txBody>
                  <a:tcPr>
                    <a:solidFill>
                      <a:srgbClr val="52A89B"/>
                    </a:solidFill>
                  </a:tcPr>
                </a:tc>
                <a:tc>
                  <a:txBody>
                    <a:bodyPr/>
                    <a:lstStyle/>
                    <a:p>
                      <a:r>
                        <a:rPr lang="fi-FI" sz="1600" dirty="0">
                          <a:solidFill>
                            <a:schemeClr val="bg1"/>
                          </a:solidFill>
                        </a:rPr>
                        <a:t>20.0</a:t>
                      </a:r>
                      <a:endParaRPr lang="en-US" sz="1600" dirty="0">
                        <a:solidFill>
                          <a:schemeClr val="bg1"/>
                        </a:solidFill>
                      </a:endParaRPr>
                    </a:p>
                  </a:txBody>
                  <a:tcPr>
                    <a:solidFill>
                      <a:srgbClr val="52A89B"/>
                    </a:solidFill>
                  </a:tcPr>
                </a:tc>
                <a:tc>
                  <a:txBody>
                    <a:bodyPr/>
                    <a:lstStyle/>
                    <a:p>
                      <a:r>
                        <a:rPr lang="fi-FI" sz="1600" dirty="0">
                          <a:solidFill>
                            <a:schemeClr val="bg1"/>
                          </a:solidFill>
                        </a:rPr>
                        <a:t>42.0</a:t>
                      </a:r>
                      <a:endParaRPr lang="en-US" sz="1600" dirty="0">
                        <a:solidFill>
                          <a:schemeClr val="bg1"/>
                        </a:solidFill>
                      </a:endParaRPr>
                    </a:p>
                  </a:txBody>
                  <a:tcPr>
                    <a:solidFill>
                      <a:srgbClr val="52A89B"/>
                    </a:solidFill>
                  </a:tcPr>
                </a:tc>
                <a:tc>
                  <a:txBody>
                    <a:bodyPr/>
                    <a:lstStyle/>
                    <a:p>
                      <a:r>
                        <a:rPr lang="fi-FI" sz="1600" dirty="0">
                          <a:solidFill>
                            <a:schemeClr val="bg1"/>
                          </a:solidFill>
                        </a:rPr>
                        <a:t>1.7</a:t>
                      </a:r>
                      <a:endParaRPr lang="en-US" sz="1600" dirty="0">
                        <a:solidFill>
                          <a:schemeClr val="bg1"/>
                        </a:solidFill>
                      </a:endParaRPr>
                    </a:p>
                  </a:txBody>
                  <a:tcPr>
                    <a:solidFill>
                      <a:srgbClr val="52A89B"/>
                    </a:solidFill>
                  </a:tcPr>
                </a:tc>
                <a:extLst>
                  <a:ext uri="{0D108BD9-81ED-4DB2-BD59-A6C34878D82A}">
                    <a16:rowId xmlns:a16="http://schemas.microsoft.com/office/drawing/2014/main" val="1647905677"/>
                  </a:ext>
                </a:extLst>
              </a:tr>
              <a:tr h="469568">
                <a:tc>
                  <a:txBody>
                    <a:bodyPr/>
                    <a:lstStyle/>
                    <a:p>
                      <a:r>
                        <a:rPr lang="es-ES" sz="1600">
                          <a:solidFill>
                            <a:schemeClr val="bg1"/>
                          </a:solidFill>
                        </a:rPr>
                        <a:t>Qatar</a:t>
                      </a:r>
                      <a:endParaRPr lang="en-US" sz="1600">
                        <a:solidFill>
                          <a:schemeClr val="bg1"/>
                        </a:solidFill>
                      </a:endParaRPr>
                    </a:p>
                  </a:txBody>
                  <a:tcPr>
                    <a:solidFill>
                      <a:srgbClr val="4A827A"/>
                    </a:solidFill>
                  </a:tcPr>
                </a:tc>
                <a:tc>
                  <a:txBody>
                    <a:bodyPr/>
                    <a:lstStyle/>
                    <a:p>
                      <a:r>
                        <a:rPr lang="es-ES" sz="1600" dirty="0">
                          <a:solidFill>
                            <a:schemeClr val="bg1"/>
                          </a:solidFill>
                        </a:rPr>
                        <a:t>464.5</a:t>
                      </a:r>
                      <a:endParaRPr lang="en-US" sz="1600" dirty="0">
                        <a:solidFill>
                          <a:schemeClr val="bg1"/>
                        </a:solidFill>
                      </a:endParaRPr>
                    </a:p>
                  </a:txBody>
                  <a:tcPr>
                    <a:solidFill>
                      <a:srgbClr val="4A827A"/>
                    </a:solidFill>
                  </a:tcPr>
                </a:tc>
                <a:tc>
                  <a:txBody>
                    <a:bodyPr/>
                    <a:lstStyle/>
                    <a:p>
                      <a:r>
                        <a:rPr lang="es-ES" sz="1600">
                          <a:solidFill>
                            <a:schemeClr val="bg1"/>
                          </a:solidFill>
                        </a:rPr>
                        <a:t>2.6%</a:t>
                      </a:r>
                      <a:endParaRPr lang="en-US" sz="1600">
                        <a:solidFill>
                          <a:schemeClr val="bg1"/>
                        </a:solidFill>
                      </a:endParaRPr>
                    </a:p>
                  </a:txBody>
                  <a:tcPr>
                    <a:solidFill>
                      <a:srgbClr val="4A827A"/>
                    </a:solidFill>
                  </a:tcPr>
                </a:tc>
                <a:tc>
                  <a:txBody>
                    <a:bodyPr/>
                    <a:lstStyle/>
                    <a:p>
                      <a:r>
                        <a:rPr lang="es-ES" sz="1600" dirty="0">
                          <a:solidFill>
                            <a:schemeClr val="bg1"/>
                          </a:solidFill>
                        </a:rPr>
                        <a:t>USD 1649</a:t>
                      </a:r>
                    </a:p>
                    <a:p>
                      <a:r>
                        <a:rPr lang="es-ES" sz="1600" dirty="0">
                          <a:solidFill>
                            <a:schemeClr val="bg1"/>
                          </a:solidFill>
                        </a:rPr>
                        <a:t>(81%, 9%)</a:t>
                      </a:r>
                    </a:p>
                  </a:txBody>
                  <a:tcPr>
                    <a:solidFill>
                      <a:srgbClr val="4A827A"/>
                    </a:solidFill>
                  </a:tcPr>
                </a:tc>
                <a:tc>
                  <a:txBody>
                    <a:bodyPr/>
                    <a:lstStyle/>
                    <a:p>
                      <a:r>
                        <a:rPr lang="es-ES" sz="1600">
                          <a:solidFill>
                            <a:schemeClr val="bg1"/>
                          </a:solidFill>
                        </a:rPr>
                        <a:t>Yes</a:t>
                      </a:r>
                      <a:endParaRPr lang="en-US" sz="1600">
                        <a:solidFill>
                          <a:schemeClr val="bg1"/>
                        </a:solidFill>
                      </a:endParaRPr>
                    </a:p>
                  </a:txBody>
                  <a:tcPr>
                    <a:solidFill>
                      <a:srgbClr val="4A827A"/>
                    </a:solidFill>
                  </a:tcPr>
                </a:tc>
                <a:tc>
                  <a:txBody>
                    <a:bodyPr/>
                    <a:lstStyle/>
                    <a:p>
                      <a:r>
                        <a:rPr lang="es-ES" sz="1600">
                          <a:solidFill>
                            <a:schemeClr val="bg1"/>
                          </a:solidFill>
                        </a:rPr>
                        <a:t>24.9</a:t>
                      </a:r>
                      <a:endParaRPr lang="en-US" sz="1600">
                        <a:solidFill>
                          <a:schemeClr val="bg1"/>
                        </a:solidFill>
                      </a:endParaRPr>
                    </a:p>
                  </a:txBody>
                  <a:tcPr>
                    <a:solidFill>
                      <a:srgbClr val="4A827A"/>
                    </a:solidFill>
                  </a:tcPr>
                </a:tc>
                <a:tc>
                  <a:txBody>
                    <a:bodyPr/>
                    <a:lstStyle/>
                    <a:p>
                      <a:r>
                        <a:rPr lang="es-ES" sz="1600" dirty="0">
                          <a:solidFill>
                            <a:schemeClr val="bg1"/>
                          </a:solidFill>
                        </a:rPr>
                        <a:t>72.6</a:t>
                      </a:r>
                      <a:endParaRPr lang="en-US" sz="1600" dirty="0">
                        <a:solidFill>
                          <a:schemeClr val="bg1"/>
                        </a:solidFill>
                      </a:endParaRPr>
                    </a:p>
                  </a:txBody>
                  <a:tcPr>
                    <a:solidFill>
                      <a:srgbClr val="4A827A"/>
                    </a:solidFill>
                  </a:tcPr>
                </a:tc>
                <a:tc>
                  <a:txBody>
                    <a:bodyPr/>
                    <a:lstStyle/>
                    <a:p>
                      <a:r>
                        <a:rPr lang="es-ES" sz="1600" dirty="0">
                          <a:solidFill>
                            <a:schemeClr val="bg1"/>
                          </a:solidFill>
                        </a:rPr>
                        <a:t>2.7</a:t>
                      </a:r>
                      <a:endParaRPr lang="en-US" sz="1600" dirty="0">
                        <a:solidFill>
                          <a:schemeClr val="bg1"/>
                        </a:solidFill>
                      </a:endParaRPr>
                    </a:p>
                  </a:txBody>
                  <a:tcPr>
                    <a:solidFill>
                      <a:srgbClr val="4A827A"/>
                    </a:solidFill>
                  </a:tcPr>
                </a:tc>
                <a:extLst>
                  <a:ext uri="{0D108BD9-81ED-4DB2-BD59-A6C34878D82A}">
                    <a16:rowId xmlns:a16="http://schemas.microsoft.com/office/drawing/2014/main" val="2707487435"/>
                  </a:ext>
                </a:extLst>
              </a:tr>
              <a:tr h="469568">
                <a:tc>
                  <a:txBody>
                    <a:bodyPr/>
                    <a:lstStyle/>
                    <a:p>
                      <a:r>
                        <a:rPr lang="en-US" sz="1600" dirty="0">
                          <a:solidFill>
                            <a:schemeClr val="bg1"/>
                          </a:solidFill>
                        </a:rPr>
                        <a:t>Saudi </a:t>
                      </a:r>
                    </a:p>
                    <a:p>
                      <a:r>
                        <a:rPr lang="en-US" sz="1600" dirty="0">
                          <a:solidFill>
                            <a:schemeClr val="bg1"/>
                          </a:solidFill>
                        </a:rPr>
                        <a:t>Arabia</a:t>
                      </a:r>
                    </a:p>
                  </a:txBody>
                  <a:tcPr>
                    <a:solidFill>
                      <a:srgbClr val="52A89B"/>
                    </a:solidFill>
                  </a:tcPr>
                </a:tc>
                <a:tc>
                  <a:txBody>
                    <a:bodyPr/>
                    <a:lstStyle/>
                    <a:p>
                      <a:r>
                        <a:rPr lang="en-US" sz="1600" dirty="0">
                          <a:solidFill>
                            <a:schemeClr val="bg1"/>
                          </a:solidFill>
                        </a:rPr>
                        <a:t>561.8</a:t>
                      </a:r>
                    </a:p>
                  </a:txBody>
                  <a:tcPr>
                    <a:solidFill>
                      <a:srgbClr val="52A89B"/>
                    </a:solidFill>
                  </a:tcPr>
                </a:tc>
                <a:tc>
                  <a:txBody>
                    <a:bodyPr/>
                    <a:lstStyle/>
                    <a:p>
                      <a:r>
                        <a:rPr lang="en-US" sz="1600" dirty="0">
                          <a:solidFill>
                            <a:schemeClr val="bg1"/>
                          </a:solidFill>
                        </a:rPr>
                        <a:t>5.2%</a:t>
                      </a:r>
                    </a:p>
                  </a:txBody>
                  <a:tcPr>
                    <a:solidFill>
                      <a:srgbClr val="52A89B"/>
                    </a:solidFill>
                  </a:tcPr>
                </a:tc>
                <a:tc>
                  <a:txBody>
                    <a:bodyPr/>
                    <a:lstStyle/>
                    <a:p>
                      <a:r>
                        <a:rPr lang="en-US" sz="1600" dirty="0">
                          <a:solidFill>
                            <a:schemeClr val="bg1"/>
                          </a:solidFill>
                        </a:rPr>
                        <a:t>USD 1093</a:t>
                      </a:r>
                    </a:p>
                    <a:p>
                      <a:r>
                        <a:rPr lang="en-US" sz="1600" dirty="0">
                          <a:solidFill>
                            <a:schemeClr val="bg1"/>
                          </a:solidFill>
                        </a:rPr>
                        <a:t>(64%, 17%)</a:t>
                      </a:r>
                    </a:p>
                  </a:txBody>
                  <a:tcPr>
                    <a:solidFill>
                      <a:srgbClr val="52A89B"/>
                    </a:solidFill>
                  </a:tcPr>
                </a:tc>
                <a:tc>
                  <a:txBody>
                    <a:bodyPr/>
                    <a:lstStyle/>
                    <a:p>
                      <a:r>
                        <a:rPr lang="en-US" sz="1600" dirty="0">
                          <a:solidFill>
                            <a:schemeClr val="bg1"/>
                          </a:solidFill>
                        </a:rPr>
                        <a:t>Yes</a:t>
                      </a:r>
                    </a:p>
                  </a:txBody>
                  <a:tcPr>
                    <a:solidFill>
                      <a:srgbClr val="52A89B"/>
                    </a:solidFill>
                  </a:tcPr>
                </a:tc>
                <a:tc>
                  <a:txBody>
                    <a:bodyPr/>
                    <a:lstStyle/>
                    <a:p>
                      <a:r>
                        <a:rPr lang="en-US" sz="1600" dirty="0">
                          <a:solidFill>
                            <a:schemeClr val="bg1"/>
                          </a:solidFill>
                        </a:rPr>
                        <a:t>26.1</a:t>
                      </a:r>
                    </a:p>
                  </a:txBody>
                  <a:tcPr>
                    <a:solidFill>
                      <a:srgbClr val="52A89B"/>
                    </a:solidFill>
                  </a:tcPr>
                </a:tc>
                <a:tc>
                  <a:txBody>
                    <a:bodyPr/>
                    <a:lstStyle/>
                    <a:p>
                      <a:r>
                        <a:rPr lang="en-US" sz="1600" dirty="0">
                          <a:solidFill>
                            <a:schemeClr val="bg1"/>
                          </a:solidFill>
                        </a:rPr>
                        <a:t>54.8</a:t>
                      </a:r>
                    </a:p>
                  </a:txBody>
                  <a:tcPr>
                    <a:solidFill>
                      <a:srgbClr val="52A89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1.3</a:t>
                      </a:r>
                    </a:p>
                  </a:txBody>
                  <a:tcPr>
                    <a:solidFill>
                      <a:srgbClr val="52A89B"/>
                    </a:solidFill>
                  </a:tcPr>
                </a:tc>
                <a:extLst>
                  <a:ext uri="{0D108BD9-81ED-4DB2-BD59-A6C34878D82A}">
                    <a16:rowId xmlns:a16="http://schemas.microsoft.com/office/drawing/2014/main" val="3536020517"/>
                  </a:ext>
                </a:extLst>
              </a:tr>
              <a:tr h="469568">
                <a:tc>
                  <a:txBody>
                    <a:bodyPr/>
                    <a:lstStyle/>
                    <a:p>
                      <a:r>
                        <a:rPr lang="en-US" sz="1600">
                          <a:solidFill>
                            <a:schemeClr val="bg1"/>
                          </a:solidFill>
                        </a:rPr>
                        <a:t>UAE</a:t>
                      </a:r>
                    </a:p>
                  </a:txBody>
                  <a:tcPr>
                    <a:solidFill>
                      <a:srgbClr val="4A827A"/>
                    </a:solidFill>
                  </a:tcPr>
                </a:tc>
                <a:tc>
                  <a:txBody>
                    <a:bodyPr/>
                    <a:lstStyle/>
                    <a:p>
                      <a:r>
                        <a:rPr lang="en-US" sz="1600">
                          <a:solidFill>
                            <a:schemeClr val="bg1"/>
                          </a:solidFill>
                        </a:rPr>
                        <a:t>498.6</a:t>
                      </a:r>
                    </a:p>
                  </a:txBody>
                  <a:tcPr>
                    <a:solidFill>
                      <a:srgbClr val="4A827A"/>
                    </a:solidFill>
                  </a:tcPr>
                </a:tc>
                <a:tc>
                  <a:txBody>
                    <a:bodyPr/>
                    <a:lstStyle/>
                    <a:p>
                      <a:r>
                        <a:rPr lang="en-US" sz="1600">
                          <a:solidFill>
                            <a:schemeClr val="bg1"/>
                          </a:solidFill>
                        </a:rPr>
                        <a:t>3.3%</a:t>
                      </a:r>
                    </a:p>
                  </a:txBody>
                  <a:tcPr>
                    <a:solidFill>
                      <a:srgbClr val="4A827A"/>
                    </a:solidFill>
                  </a:tcPr>
                </a:tc>
                <a:tc>
                  <a:txBody>
                    <a:bodyPr/>
                    <a:lstStyle/>
                    <a:p>
                      <a:r>
                        <a:rPr lang="en-US" sz="1600">
                          <a:solidFill>
                            <a:schemeClr val="bg1"/>
                          </a:solidFill>
                        </a:rPr>
                        <a:t>USD 1357</a:t>
                      </a:r>
                    </a:p>
                    <a:p>
                      <a:r>
                        <a:rPr lang="en-US" sz="1600">
                          <a:solidFill>
                            <a:schemeClr val="bg1"/>
                          </a:solidFill>
                        </a:rPr>
                        <a:t>(72%, 19%)</a:t>
                      </a:r>
                    </a:p>
                  </a:txBody>
                  <a:tcPr>
                    <a:solidFill>
                      <a:srgbClr val="4A827A"/>
                    </a:solidFill>
                  </a:tcPr>
                </a:tc>
                <a:tc>
                  <a:txBody>
                    <a:bodyPr/>
                    <a:lstStyle/>
                    <a:p>
                      <a:r>
                        <a:rPr lang="en-US" sz="1600">
                          <a:solidFill>
                            <a:schemeClr val="bg1"/>
                          </a:solidFill>
                        </a:rPr>
                        <a:t>Yes</a:t>
                      </a:r>
                    </a:p>
                  </a:txBody>
                  <a:tcPr>
                    <a:solidFill>
                      <a:srgbClr val="4A827A"/>
                    </a:solidFill>
                  </a:tcPr>
                </a:tc>
                <a:tc>
                  <a:txBody>
                    <a:bodyPr/>
                    <a:lstStyle/>
                    <a:p>
                      <a:r>
                        <a:rPr lang="en-US" sz="1600">
                          <a:solidFill>
                            <a:schemeClr val="bg1"/>
                          </a:solidFill>
                        </a:rPr>
                        <a:t>25.3</a:t>
                      </a:r>
                    </a:p>
                  </a:txBody>
                  <a:tcPr>
                    <a:solidFill>
                      <a:srgbClr val="4A827A"/>
                    </a:solidFill>
                  </a:tcPr>
                </a:tc>
                <a:tc>
                  <a:txBody>
                    <a:bodyPr/>
                    <a:lstStyle/>
                    <a:p>
                      <a:r>
                        <a:rPr lang="en-US" sz="1600" dirty="0">
                          <a:solidFill>
                            <a:schemeClr val="bg1"/>
                          </a:solidFill>
                        </a:rPr>
                        <a:t>57.3</a:t>
                      </a:r>
                    </a:p>
                  </a:txBody>
                  <a:tcPr>
                    <a:solidFill>
                      <a:srgbClr val="4A827A"/>
                    </a:solidFill>
                  </a:tcPr>
                </a:tc>
                <a:tc>
                  <a:txBody>
                    <a:bodyPr/>
                    <a:lstStyle/>
                    <a:p>
                      <a:r>
                        <a:rPr lang="en-US" sz="1600" dirty="0">
                          <a:solidFill>
                            <a:schemeClr val="bg1"/>
                          </a:solidFill>
                        </a:rPr>
                        <a:t>1.7</a:t>
                      </a:r>
                    </a:p>
                  </a:txBody>
                  <a:tcPr>
                    <a:solidFill>
                      <a:srgbClr val="4A827A"/>
                    </a:solidFill>
                  </a:tcPr>
                </a:tc>
                <a:extLst>
                  <a:ext uri="{0D108BD9-81ED-4DB2-BD59-A6C34878D82A}">
                    <a16:rowId xmlns:a16="http://schemas.microsoft.com/office/drawing/2014/main" val="1965138659"/>
                  </a:ext>
                </a:extLst>
              </a:tr>
            </a:tbl>
          </a:graphicData>
        </a:graphic>
      </p:graphicFrame>
      <p:sp>
        <p:nvSpPr>
          <p:cNvPr id="5" name="Rectangle 4">
            <a:extLst>
              <a:ext uri="{FF2B5EF4-FFF2-40B4-BE49-F238E27FC236}">
                <a16:creationId xmlns:a16="http://schemas.microsoft.com/office/drawing/2014/main" id="{544FB2B7-7C10-D409-583D-2209B9ABDE52}"/>
              </a:ext>
            </a:extLst>
          </p:cNvPr>
          <p:cNvSpPr/>
          <p:nvPr/>
        </p:nvSpPr>
        <p:spPr>
          <a:xfrm>
            <a:off x="116114" y="437947"/>
            <a:ext cx="11936192" cy="369332"/>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16685C"/>
                </a:solidFill>
              </a:rPr>
              <a:t>National healthcare expenditure and resources for NCD management in GCC countries</a:t>
            </a:r>
            <a:endParaRPr lang="id-ID" sz="2400" b="1" dirty="0">
              <a:solidFill>
                <a:srgbClr val="16685C"/>
              </a:solidFill>
            </a:endParaRPr>
          </a:p>
        </p:txBody>
      </p:sp>
      <p:sp>
        <p:nvSpPr>
          <p:cNvPr id="6" name="TextBox 5">
            <a:extLst>
              <a:ext uri="{FF2B5EF4-FFF2-40B4-BE49-F238E27FC236}">
                <a16:creationId xmlns:a16="http://schemas.microsoft.com/office/drawing/2014/main" id="{0AC433A3-F28C-C69B-3F96-8B8DAF2BEC0C}"/>
              </a:ext>
            </a:extLst>
          </p:cNvPr>
          <p:cNvSpPr txBox="1"/>
          <p:nvPr/>
        </p:nvSpPr>
        <p:spPr>
          <a:xfrm>
            <a:off x="127904" y="6095452"/>
            <a:ext cx="11936191" cy="230832"/>
          </a:xfrm>
          <a:prstGeom prst="rect">
            <a:avLst/>
          </a:prstGeom>
          <a:noFill/>
        </p:spPr>
        <p:txBody>
          <a:bodyPr wrap="square">
            <a:spAutoFit/>
          </a:bodyPr>
          <a:lstStyle/>
          <a:p>
            <a:r>
              <a:rPr lang="en-US" sz="900" dirty="0"/>
              <a:t>GCC: Gulf Cooperation Council; GDP: gross domestic product; NCD: noncommunicable diseases; OOP: out-of-pocket expenditure; WHO: World Health Organization.</a:t>
            </a:r>
          </a:p>
        </p:txBody>
      </p:sp>
    </p:spTree>
    <p:extLst>
      <p:ext uri="{BB962C8B-B14F-4D97-AF65-F5344CB8AC3E}">
        <p14:creationId xmlns:p14="http://schemas.microsoft.com/office/powerpoint/2010/main" val="26147330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EC232C5-F457-2ADF-A9AD-BA41B641FF65}"/>
              </a:ext>
            </a:extLst>
          </p:cNvPr>
          <p:cNvSpPr txBox="1"/>
          <p:nvPr/>
        </p:nvSpPr>
        <p:spPr>
          <a:xfrm>
            <a:off x="528538" y="2088108"/>
            <a:ext cx="7550936" cy="113383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2000" dirty="0">
                <a:effectLst>
                  <a:outerShdw blurRad="609600" dist="38100" dir="5400000" algn="t" rotWithShape="0">
                    <a:prstClr val="black">
                      <a:alpha val="16000"/>
                    </a:prstClr>
                  </a:outerShdw>
                </a:effectLst>
                <a:latin typeface="Calibri body"/>
              </a:rPr>
              <a:t>Review of </a:t>
            </a:r>
          </a:p>
          <a:p>
            <a:pPr algn="l"/>
            <a:r>
              <a:rPr lang="en-US" sz="2000" dirty="0">
                <a:effectLst>
                  <a:outerShdw blurRad="609600" dist="38100" dir="5400000" algn="t" rotWithShape="0">
                    <a:prstClr val="black">
                      <a:alpha val="16000"/>
                    </a:prstClr>
                  </a:outerShdw>
                </a:effectLst>
                <a:latin typeface="Calibri body"/>
              </a:rPr>
              <a:t>National Healthcare Systems </a:t>
            </a:r>
            <a:r>
              <a:rPr lang="en-US" sz="2000" b="1" dirty="0">
                <a:effectLst>
                  <a:outerShdw blurRad="609600" dist="38100" dir="5400000" algn="t" rotWithShape="0">
                    <a:prstClr val="black">
                      <a:alpha val="16000"/>
                    </a:prstClr>
                  </a:outerShdw>
                </a:effectLst>
                <a:latin typeface="Calibri body"/>
              </a:rPr>
              <a:t>in the Gulf Cooperation </a:t>
            </a:r>
          </a:p>
          <a:p>
            <a:pPr algn="l"/>
            <a:r>
              <a:rPr lang="en-US" sz="2000" b="1" dirty="0">
                <a:effectLst>
                  <a:outerShdw blurRad="609600" dist="38100" dir="5400000" algn="t" rotWithShape="0">
                    <a:prstClr val="black">
                      <a:alpha val="16000"/>
                    </a:prstClr>
                  </a:outerShdw>
                </a:effectLst>
                <a:latin typeface="Calibri body"/>
              </a:rPr>
              <a:t>Council Countries </a:t>
            </a:r>
          </a:p>
          <a:p>
            <a:pPr algn="l"/>
            <a:r>
              <a:rPr lang="en-US" sz="2400" b="1" dirty="0">
                <a:effectLst>
                  <a:outerShdw blurRad="609600" dist="38100" dir="5400000" algn="t" rotWithShape="0">
                    <a:prstClr val="black">
                      <a:alpha val="16000"/>
                    </a:prstClr>
                  </a:outerShdw>
                </a:effectLst>
                <a:latin typeface="Calibri body"/>
              </a:rPr>
              <a:t>for Noncommunicable Diseases Management</a:t>
            </a:r>
            <a:endParaRPr lang="id-ID" sz="2400" b="1" dirty="0">
              <a:effectLst>
                <a:outerShdw blurRad="609600" dist="38100" dir="5400000" algn="t" rotWithShape="0">
                  <a:prstClr val="black">
                    <a:alpha val="16000"/>
                  </a:prstClr>
                </a:outerShdw>
              </a:effectLst>
              <a:latin typeface="Calibri body"/>
            </a:endParaRPr>
          </a:p>
        </p:txBody>
      </p:sp>
      <p:sp>
        <p:nvSpPr>
          <p:cNvPr id="7" name="Rectangle: Rounded Corners 6">
            <a:extLst>
              <a:ext uri="{FF2B5EF4-FFF2-40B4-BE49-F238E27FC236}">
                <a16:creationId xmlns:a16="http://schemas.microsoft.com/office/drawing/2014/main" id="{1D3CC9A6-28CE-70CE-82FA-56ABBC4F2DE1}"/>
              </a:ext>
            </a:extLst>
          </p:cNvPr>
          <p:cNvSpPr/>
          <p:nvPr/>
        </p:nvSpPr>
        <p:spPr>
          <a:xfrm>
            <a:off x="528538" y="3329864"/>
            <a:ext cx="4948377" cy="580289"/>
          </a:xfrm>
          <a:prstGeom prst="roundRect">
            <a:avLst>
              <a:gd name="adj" fmla="val 50000"/>
            </a:avLst>
          </a:prstGeom>
          <a:solidFill>
            <a:srgbClr val="4A827A"/>
          </a:soli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DISCUSSION</a:t>
            </a:r>
            <a:endParaRPr lang="id-ID" sz="2800" b="1" dirty="0">
              <a:solidFill>
                <a:schemeClr val="bg1"/>
              </a:solidFill>
            </a:endParaRPr>
          </a:p>
        </p:txBody>
      </p:sp>
    </p:spTree>
    <p:extLst>
      <p:ext uri="{BB962C8B-B14F-4D97-AF65-F5344CB8AC3E}">
        <p14:creationId xmlns:p14="http://schemas.microsoft.com/office/powerpoint/2010/main" val="3555522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46014D-A395-13A0-1579-4F89A7D55F1F}"/>
              </a:ext>
            </a:extLst>
          </p:cNvPr>
          <p:cNvSpPr txBox="1"/>
          <p:nvPr/>
        </p:nvSpPr>
        <p:spPr>
          <a:xfrm>
            <a:off x="5264164" y="6642556"/>
            <a:ext cx="6927836" cy="215444"/>
          </a:xfrm>
          <a:prstGeom prst="rect">
            <a:avLst/>
          </a:prstGeom>
          <a:noFill/>
        </p:spPr>
        <p:txBody>
          <a:bodyPr wrap="square">
            <a:spAutoFit/>
          </a:bodyPr>
          <a:lstStyle/>
          <a:p>
            <a:pPr algn="r"/>
            <a:r>
              <a:rPr lang="en-US" sz="800" dirty="0">
                <a:solidFill>
                  <a:schemeClr val="bg1">
                    <a:lumMod val="50000"/>
                  </a:schemeClr>
                </a:solidFill>
              </a:rPr>
              <a:t>GCC: Gulf Cooperation Council ; NCD: : Noncommunicable diseases; WHO: World Health Organization </a:t>
            </a:r>
            <a:endParaRPr lang="en-AE" sz="800" dirty="0">
              <a:solidFill>
                <a:schemeClr val="bg1">
                  <a:lumMod val="50000"/>
                </a:schemeClr>
              </a:solidFill>
            </a:endParaRPr>
          </a:p>
        </p:txBody>
      </p:sp>
      <p:sp>
        <p:nvSpPr>
          <p:cNvPr id="15" name="TextBox 14">
            <a:extLst>
              <a:ext uri="{FF2B5EF4-FFF2-40B4-BE49-F238E27FC236}">
                <a16:creationId xmlns:a16="http://schemas.microsoft.com/office/drawing/2014/main" id="{F96635D6-9158-BC21-E3C7-6E85B30E9DC4}"/>
              </a:ext>
            </a:extLst>
          </p:cNvPr>
          <p:cNvSpPr txBox="1"/>
          <p:nvPr/>
        </p:nvSpPr>
        <p:spPr>
          <a:xfrm>
            <a:off x="219467" y="430585"/>
            <a:ext cx="11403105" cy="395173"/>
          </a:xfrm>
          <a:prstGeom prst="rect">
            <a:avLst/>
          </a:prstGeom>
          <a:noFill/>
        </p:spPr>
        <p:txBody>
          <a:bodyPr wrap="square" rtlCol="0">
            <a:spAutoFit/>
          </a:bodyPr>
          <a:lstStyle/>
          <a:p>
            <a:pPr algn="ctr">
              <a:lnSpc>
                <a:spcPct val="80000"/>
              </a:lnSpc>
            </a:pPr>
            <a:r>
              <a:rPr lang="en-US" sz="2400" b="1" dirty="0">
                <a:solidFill>
                  <a:srgbClr val="16685C"/>
                </a:solidFill>
                <a:latin typeface="Nexa Bold" panose="02000000000000000000" pitchFamily="50" charset="0"/>
              </a:rPr>
              <a:t>Summary of Recommendations</a:t>
            </a:r>
            <a:endParaRPr lang="en-US" sz="2400" b="1" dirty="0">
              <a:solidFill>
                <a:srgbClr val="16685C"/>
              </a:solidFill>
              <a:highlight>
                <a:srgbClr val="FFFF00"/>
              </a:highlight>
              <a:latin typeface="Nexa Bold" panose="02000000000000000000" pitchFamily="50" charset="0"/>
            </a:endParaRPr>
          </a:p>
        </p:txBody>
      </p:sp>
      <p:grpSp>
        <p:nvGrpSpPr>
          <p:cNvPr id="18" name="Group 17">
            <a:extLst>
              <a:ext uri="{FF2B5EF4-FFF2-40B4-BE49-F238E27FC236}">
                <a16:creationId xmlns:a16="http://schemas.microsoft.com/office/drawing/2014/main" id="{C0B88873-52A9-4C00-6C8A-A3C2A4398145}"/>
              </a:ext>
            </a:extLst>
          </p:cNvPr>
          <p:cNvGrpSpPr/>
          <p:nvPr/>
        </p:nvGrpSpPr>
        <p:grpSpPr>
          <a:xfrm>
            <a:off x="320366" y="983360"/>
            <a:ext cx="11551268" cy="5015263"/>
            <a:chOff x="157327" y="983360"/>
            <a:chExt cx="11551268" cy="5015263"/>
          </a:xfrm>
        </p:grpSpPr>
        <p:sp>
          <p:nvSpPr>
            <p:cNvPr id="5" name="Rectangle 4">
              <a:extLst>
                <a:ext uri="{FF2B5EF4-FFF2-40B4-BE49-F238E27FC236}">
                  <a16:creationId xmlns:a16="http://schemas.microsoft.com/office/drawing/2014/main" id="{041AD3A6-C00E-9DA3-D791-BE8B56DBD40D}"/>
                </a:ext>
              </a:extLst>
            </p:cNvPr>
            <p:cNvSpPr/>
            <p:nvPr/>
          </p:nvSpPr>
          <p:spPr>
            <a:xfrm>
              <a:off x="164265" y="3463347"/>
              <a:ext cx="11537392" cy="1222355"/>
            </a:xfrm>
            <a:prstGeom prst="rect">
              <a:avLst/>
            </a:prstGeom>
            <a:solidFill>
              <a:srgbClr val="4A827A"/>
            </a:solidFill>
            <a:ln>
              <a:solidFill>
                <a:srgbClr val="52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The WHO Eastern Mediterranean regional framework provides strategic interventions to achieve the targets in governance, prevention and reduction of risk factors, surveillance, monitoring and evaluation, and healthcare</a:t>
              </a:r>
              <a:endParaRPr lang="en-AE" dirty="0">
                <a:solidFill>
                  <a:schemeClr val="bg1">
                    <a:lumMod val="95000"/>
                  </a:schemeClr>
                </a:solidFill>
                <a:latin typeface="Arial" panose="020B0604020202020204" pitchFamily="34" charset="0"/>
                <a:ea typeface="Lato" panose="020F0502020204030203" pitchFamily="34" charset="0"/>
                <a:cs typeface="Arial" panose="020B0604020202020204" pitchFamily="34" charset="0"/>
              </a:endParaRPr>
            </a:p>
          </p:txBody>
        </p:sp>
        <p:sp>
          <p:nvSpPr>
            <p:cNvPr id="8" name="Rectangle 7">
              <a:extLst>
                <a:ext uri="{FF2B5EF4-FFF2-40B4-BE49-F238E27FC236}">
                  <a16:creationId xmlns:a16="http://schemas.microsoft.com/office/drawing/2014/main" id="{BFE357E8-6BA6-3D2E-0809-BEE6E4E3BA90}"/>
                </a:ext>
              </a:extLst>
            </p:cNvPr>
            <p:cNvSpPr/>
            <p:nvPr/>
          </p:nvSpPr>
          <p:spPr>
            <a:xfrm>
              <a:off x="178162" y="2296280"/>
              <a:ext cx="11509599" cy="1076502"/>
            </a:xfrm>
            <a:prstGeom prst="rect">
              <a:avLst/>
            </a:prstGeom>
            <a:solidFill>
              <a:srgbClr val="52A89B"/>
            </a:solidFill>
            <a:ln>
              <a:solidFill>
                <a:srgbClr val="4FA5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Management of NCDs needs strengthening and capacity building of primary care with a paradigm shift towards holistic and preventive care</a:t>
              </a:r>
              <a:endParaRPr lang="en-US" dirty="0">
                <a:solidFill>
                  <a:schemeClr val="bg1">
                    <a:lumMod val="95000"/>
                  </a:schemeClr>
                </a:solidFill>
                <a:latin typeface="Arial" panose="020B0604020202020204" pitchFamily="34" charset="0"/>
                <a:ea typeface="Lato" panose="020F0502020204030203" pitchFamily="34" charset="0"/>
                <a:cs typeface="Arial" panose="020B0604020202020204" pitchFamily="34" charset="0"/>
              </a:endParaRPr>
            </a:p>
          </p:txBody>
        </p:sp>
        <p:sp>
          <p:nvSpPr>
            <p:cNvPr id="11" name="Rectangle 10">
              <a:extLst>
                <a:ext uri="{FF2B5EF4-FFF2-40B4-BE49-F238E27FC236}">
                  <a16:creationId xmlns:a16="http://schemas.microsoft.com/office/drawing/2014/main" id="{40B107DA-42E0-27EA-7287-30FBF30C3086}"/>
                </a:ext>
              </a:extLst>
            </p:cNvPr>
            <p:cNvSpPr/>
            <p:nvPr/>
          </p:nvSpPr>
          <p:spPr>
            <a:xfrm>
              <a:off x="157327" y="983360"/>
              <a:ext cx="11551268" cy="1222355"/>
            </a:xfrm>
            <a:prstGeom prst="rect">
              <a:avLst/>
            </a:prstGeom>
            <a:solidFill>
              <a:srgbClr val="4EA4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Promoting a healthy lifestyle, such as educational programs to aid lifestyle modifications in the population. GCC countries have introduced NCD preventive measures to varying degrees through legislation as well as health education and promotion measures.</a:t>
              </a:r>
              <a:endParaRPr lang="en-AE" dirty="0">
                <a:solidFill>
                  <a:schemeClr val="bg1">
                    <a:lumMod val="95000"/>
                  </a:schemeClr>
                </a:solidFill>
                <a:latin typeface="Arial" panose="020B0604020202020204" pitchFamily="34" charset="0"/>
                <a:ea typeface="Lato" panose="020F0502020204030203"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D71610-D0A4-0596-C139-D899BC799AFD}"/>
                </a:ext>
              </a:extLst>
            </p:cNvPr>
            <p:cNvSpPr/>
            <p:nvPr/>
          </p:nvSpPr>
          <p:spPr>
            <a:xfrm>
              <a:off x="164265" y="4776268"/>
              <a:ext cx="11537392" cy="1222355"/>
            </a:xfrm>
            <a:prstGeom prst="rect">
              <a:avLst/>
            </a:prstGeom>
            <a:solidFill>
              <a:srgbClr val="4A827A"/>
            </a:solidFill>
            <a:ln>
              <a:solidFill>
                <a:srgbClr val="52A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bg1"/>
                  </a:solidFill>
                  <a:ea typeface="Lato" panose="020F0502020204030203" pitchFamily="34" charset="0"/>
                  <a:cs typeface="Arial" panose="020B0604020202020204" pitchFamily="34" charset="0"/>
                </a:rPr>
                <a:t>Mental health integration into general public health policy. Establishing reliable NCD surveillance and monitoring programs </a:t>
              </a:r>
            </a:p>
          </p:txBody>
        </p:sp>
      </p:grpSp>
    </p:spTree>
    <p:extLst>
      <p:ext uri="{BB962C8B-B14F-4D97-AF65-F5344CB8AC3E}">
        <p14:creationId xmlns:p14="http://schemas.microsoft.com/office/powerpoint/2010/main" val="66793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8D655C-62FE-8CA5-DB50-3C24F8BAA45C}"/>
              </a:ext>
            </a:extLst>
          </p:cNvPr>
          <p:cNvSpPr txBox="1"/>
          <p:nvPr/>
        </p:nvSpPr>
        <p:spPr>
          <a:xfrm>
            <a:off x="10321282" y="4792863"/>
            <a:ext cx="1262500" cy="369332"/>
          </a:xfrm>
          <a:prstGeom prst="rect">
            <a:avLst/>
          </a:prstGeom>
          <a:noFill/>
        </p:spPr>
        <p:txBody>
          <a:bodyPr wrap="square" rtlCol="0" anchor="ctr" anchorCtr="0">
            <a:spAutoFit/>
          </a:bodyPr>
          <a:lstStyle/>
          <a:p>
            <a:pPr algn="ctr" defTabSz="914217"/>
            <a:r>
              <a:rPr lang="en-US" sz="900">
                <a:solidFill>
                  <a:srgbClr val="FFFFFF"/>
                </a:solidFill>
                <a:latin typeface="Lato Light" panose="020F0302020204030203" pitchFamily="34" charset="77"/>
                <a:ea typeface="Open Sans Light" panose="020B0306030504020204" pitchFamily="34" charset="0"/>
                <a:cs typeface="Open Sans Light" panose="020B0306030504020204" pitchFamily="34" charset="0"/>
              </a:rPr>
              <a:t>Added after expert consultation: (n = 1)</a:t>
            </a:r>
            <a:endParaRPr lang="en-US" sz="900" b="1">
              <a:solidFill>
                <a:srgbClr val="FFFFFF"/>
              </a:solidFill>
              <a:latin typeface="Lato Light" panose="020F0302020204030203" pitchFamily="34" charset="77"/>
              <a:ea typeface="Open Sans Light" panose="020B0306030504020204" pitchFamily="34" charset="0"/>
              <a:cs typeface="Open Sans Light" panose="020B0306030504020204" pitchFamily="34" charset="0"/>
            </a:endParaRPr>
          </a:p>
        </p:txBody>
      </p:sp>
      <p:graphicFrame>
        <p:nvGraphicFramePr>
          <p:cNvPr id="3" name="Table 2">
            <a:extLst>
              <a:ext uri="{FF2B5EF4-FFF2-40B4-BE49-F238E27FC236}">
                <a16:creationId xmlns:a16="http://schemas.microsoft.com/office/drawing/2014/main" id="{46D6CE82-087D-958E-012C-26CF238A0A57}"/>
              </a:ext>
            </a:extLst>
          </p:cNvPr>
          <p:cNvGraphicFramePr>
            <a:graphicFrameLocks noGrp="1"/>
          </p:cNvGraphicFramePr>
          <p:nvPr>
            <p:extLst>
              <p:ext uri="{D42A27DB-BD31-4B8C-83A1-F6EECF244321}">
                <p14:modId xmlns:p14="http://schemas.microsoft.com/office/powerpoint/2010/main" val="1176707063"/>
              </p:ext>
            </p:extLst>
          </p:nvPr>
        </p:nvGraphicFramePr>
        <p:xfrm>
          <a:off x="102923" y="780838"/>
          <a:ext cx="11986154" cy="5496510"/>
        </p:xfrm>
        <a:graphic>
          <a:graphicData uri="http://schemas.openxmlformats.org/drawingml/2006/table">
            <a:tbl>
              <a:tblPr firstRow="1" bandRow="1">
                <a:tableStyleId>{5C22544A-7EE6-4342-B048-85BDC9FD1C3A}</a:tableStyleId>
              </a:tblPr>
              <a:tblGrid>
                <a:gridCol w="4536210">
                  <a:extLst>
                    <a:ext uri="{9D8B030D-6E8A-4147-A177-3AD203B41FA5}">
                      <a16:colId xmlns:a16="http://schemas.microsoft.com/office/drawing/2014/main" val="1682449383"/>
                    </a:ext>
                  </a:extLst>
                </a:gridCol>
                <a:gridCol w="1296429">
                  <a:extLst>
                    <a:ext uri="{9D8B030D-6E8A-4147-A177-3AD203B41FA5}">
                      <a16:colId xmlns:a16="http://schemas.microsoft.com/office/drawing/2014/main" val="3432733076"/>
                    </a:ext>
                  </a:extLst>
                </a:gridCol>
                <a:gridCol w="1189664">
                  <a:extLst>
                    <a:ext uri="{9D8B030D-6E8A-4147-A177-3AD203B41FA5}">
                      <a16:colId xmlns:a16="http://schemas.microsoft.com/office/drawing/2014/main" val="1827915924"/>
                    </a:ext>
                  </a:extLst>
                </a:gridCol>
                <a:gridCol w="1326932">
                  <a:extLst>
                    <a:ext uri="{9D8B030D-6E8A-4147-A177-3AD203B41FA5}">
                      <a16:colId xmlns:a16="http://schemas.microsoft.com/office/drawing/2014/main" val="1314559549"/>
                    </a:ext>
                  </a:extLst>
                </a:gridCol>
                <a:gridCol w="1113403">
                  <a:extLst>
                    <a:ext uri="{9D8B030D-6E8A-4147-A177-3AD203B41FA5}">
                      <a16:colId xmlns:a16="http://schemas.microsoft.com/office/drawing/2014/main" val="3271579083"/>
                    </a:ext>
                  </a:extLst>
                </a:gridCol>
                <a:gridCol w="1464202">
                  <a:extLst>
                    <a:ext uri="{9D8B030D-6E8A-4147-A177-3AD203B41FA5}">
                      <a16:colId xmlns:a16="http://schemas.microsoft.com/office/drawing/2014/main" val="1695771891"/>
                    </a:ext>
                  </a:extLst>
                </a:gridCol>
                <a:gridCol w="1059314">
                  <a:extLst>
                    <a:ext uri="{9D8B030D-6E8A-4147-A177-3AD203B41FA5}">
                      <a16:colId xmlns:a16="http://schemas.microsoft.com/office/drawing/2014/main" val="2019056524"/>
                    </a:ext>
                  </a:extLst>
                </a:gridCol>
              </a:tblGrid>
              <a:tr h="512925">
                <a:tc>
                  <a:txBody>
                    <a:bodyPr/>
                    <a:lstStyle/>
                    <a:p>
                      <a:endParaRPr lang="en-US" dirty="0"/>
                    </a:p>
                  </a:txBody>
                  <a:tcPr>
                    <a:solidFill>
                      <a:srgbClr val="16685C"/>
                    </a:solidFill>
                  </a:tcPr>
                </a:tc>
                <a:tc>
                  <a:txBody>
                    <a:bodyPr/>
                    <a:lstStyle/>
                    <a:p>
                      <a:r>
                        <a:rPr lang="en-US" dirty="0"/>
                        <a:t>Bahrain</a:t>
                      </a:r>
                      <a:endParaRPr lang="en-US" sz="1600" dirty="0"/>
                    </a:p>
                  </a:txBody>
                  <a:tcPr anchor="ctr">
                    <a:solidFill>
                      <a:srgbClr val="16685C"/>
                    </a:solidFill>
                  </a:tcPr>
                </a:tc>
                <a:tc>
                  <a:txBody>
                    <a:bodyPr/>
                    <a:lstStyle/>
                    <a:p>
                      <a:r>
                        <a:rPr lang="en-US" dirty="0"/>
                        <a:t>Kuwait</a:t>
                      </a:r>
                      <a:endParaRPr lang="en-US" sz="1600" dirty="0"/>
                    </a:p>
                  </a:txBody>
                  <a:tcPr anchor="ctr">
                    <a:solidFill>
                      <a:srgbClr val="16685C"/>
                    </a:solidFill>
                  </a:tcPr>
                </a:tc>
                <a:tc>
                  <a:txBody>
                    <a:bodyPr/>
                    <a:lstStyle/>
                    <a:p>
                      <a:r>
                        <a:rPr lang="en-US" dirty="0"/>
                        <a:t>Oman</a:t>
                      </a:r>
                      <a:endParaRPr lang="en-US" sz="1600" dirty="0"/>
                    </a:p>
                  </a:txBody>
                  <a:tcPr anchor="ctr">
                    <a:solidFill>
                      <a:srgbClr val="16685C"/>
                    </a:solidFill>
                  </a:tcPr>
                </a:tc>
                <a:tc>
                  <a:txBody>
                    <a:bodyPr/>
                    <a:lstStyle/>
                    <a:p>
                      <a:r>
                        <a:rPr lang="en-US" dirty="0"/>
                        <a:t>Qatar</a:t>
                      </a:r>
                      <a:endParaRPr lang="en-US" sz="1600" dirty="0"/>
                    </a:p>
                  </a:txBody>
                  <a:tcPr anchor="ctr">
                    <a:solidFill>
                      <a:srgbClr val="16685C"/>
                    </a:solidFill>
                  </a:tcPr>
                </a:tc>
                <a:tc>
                  <a:txBody>
                    <a:bodyPr/>
                    <a:lstStyle/>
                    <a:p>
                      <a:r>
                        <a:rPr lang="en-US" dirty="0"/>
                        <a:t>Saudi Arabia</a:t>
                      </a:r>
                      <a:endParaRPr lang="en-US" sz="1600" dirty="0"/>
                    </a:p>
                  </a:txBody>
                  <a:tcPr anchor="ctr">
                    <a:solidFill>
                      <a:srgbClr val="16685C"/>
                    </a:solidFill>
                  </a:tcPr>
                </a:tc>
                <a:tc>
                  <a:txBody>
                    <a:bodyPr/>
                    <a:lstStyle/>
                    <a:p>
                      <a:r>
                        <a:rPr lang="en-US" dirty="0"/>
                        <a:t>UAE</a:t>
                      </a:r>
                      <a:endParaRPr lang="en-US" sz="1600" dirty="0"/>
                    </a:p>
                  </a:txBody>
                  <a:tcPr anchor="ctr">
                    <a:solidFill>
                      <a:srgbClr val="16685C"/>
                    </a:solidFill>
                  </a:tcPr>
                </a:tc>
                <a:extLst>
                  <a:ext uri="{0D108BD9-81ED-4DB2-BD59-A6C34878D82A}">
                    <a16:rowId xmlns:a16="http://schemas.microsoft.com/office/drawing/2014/main" val="3771118207"/>
                  </a:ext>
                </a:extLst>
              </a:tr>
              <a:tr h="575170">
                <a:tc>
                  <a:txBody>
                    <a:bodyPr/>
                    <a:lstStyle/>
                    <a:p>
                      <a:r>
                        <a:rPr lang="en-US" sz="1600" dirty="0">
                          <a:solidFill>
                            <a:schemeClr val="bg1"/>
                          </a:solidFill>
                        </a:rPr>
                        <a:t>Set national NCD targets </a:t>
                      </a:r>
                    </a:p>
                    <a:p>
                      <a:r>
                        <a:rPr lang="en-US" sz="1600" dirty="0">
                          <a:solidFill>
                            <a:schemeClr val="bg1"/>
                          </a:solidFill>
                        </a:rPr>
                        <a:t>and indicators</a:t>
                      </a:r>
                    </a:p>
                  </a:txBody>
                  <a:tcPr>
                    <a:solidFill>
                      <a:srgbClr val="4FA598"/>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dirty="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extLst>
                  <a:ext uri="{0D108BD9-81ED-4DB2-BD59-A6C34878D82A}">
                    <a16:rowId xmlns:a16="http://schemas.microsoft.com/office/drawing/2014/main" val="1710484489"/>
                  </a:ext>
                </a:extLst>
              </a:tr>
              <a:tr h="332993">
                <a:tc>
                  <a:txBody>
                    <a:bodyPr/>
                    <a:lstStyle/>
                    <a:p>
                      <a:r>
                        <a:rPr lang="en-US" sz="1600" dirty="0">
                          <a:solidFill>
                            <a:schemeClr val="bg1"/>
                          </a:solidFill>
                        </a:rPr>
                        <a:t>Generate mortality data routinely</a:t>
                      </a:r>
                    </a:p>
                  </a:txBody>
                  <a:tcPr>
                    <a:solidFill>
                      <a:srgbClr val="4A827A"/>
                    </a:solidFill>
                  </a:tcPr>
                </a:tc>
                <a:tc>
                  <a:txBody>
                    <a:bodyPr/>
                    <a:lstStyle/>
                    <a:p>
                      <a:endParaRPr lang="en-US" sz="1600"/>
                    </a:p>
                  </a:txBody>
                  <a:tcPr>
                    <a:solidFill>
                      <a:srgbClr val="00B0F0"/>
                    </a:solidFill>
                  </a:tcPr>
                </a:tc>
                <a:tc>
                  <a:txBody>
                    <a:bodyPr/>
                    <a:lstStyle/>
                    <a:p>
                      <a:endParaRPr lang="en-US" sz="1600" dirty="0"/>
                    </a:p>
                  </a:txBody>
                  <a:tcPr>
                    <a:solidFill>
                      <a:srgbClr val="00B0F0"/>
                    </a:solidFill>
                  </a:tcPr>
                </a:tc>
                <a:tc>
                  <a:txBody>
                    <a:bodyPr/>
                    <a:lstStyle/>
                    <a:p>
                      <a:endParaRPr lang="en-US" sz="1600" dirty="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extLst>
                  <a:ext uri="{0D108BD9-81ED-4DB2-BD59-A6C34878D82A}">
                    <a16:rowId xmlns:a16="http://schemas.microsoft.com/office/drawing/2014/main" val="2020361574"/>
                  </a:ext>
                </a:extLst>
              </a:tr>
              <a:tr h="466365">
                <a:tc>
                  <a:txBody>
                    <a:bodyPr/>
                    <a:lstStyle/>
                    <a:p>
                      <a:r>
                        <a:rPr lang="en-US" sz="1600" dirty="0">
                          <a:solidFill>
                            <a:schemeClr val="bg1"/>
                          </a:solidFill>
                        </a:rPr>
                        <a:t>Conduct periodic risk factor surveys</a:t>
                      </a:r>
                    </a:p>
                  </a:txBody>
                  <a:tcPr>
                    <a:solidFill>
                      <a:srgbClr val="4FA598"/>
                    </a:solidFill>
                  </a:tcPr>
                </a:tc>
                <a:tc>
                  <a:txBody>
                    <a:bodyPr/>
                    <a:lstStyle/>
                    <a:p>
                      <a:endParaRPr lang="en-US" sz="1600"/>
                    </a:p>
                  </a:txBody>
                  <a:tcPr>
                    <a:solidFill>
                      <a:srgbClr val="00B0F0"/>
                    </a:solidFill>
                  </a:tcPr>
                </a:tc>
                <a:tc>
                  <a:txBody>
                    <a:bodyPr/>
                    <a:lstStyle/>
                    <a:p>
                      <a:r>
                        <a:rPr lang="fi-FI" sz="1600"/>
                        <a:t> </a:t>
                      </a:r>
                      <a:endParaRPr lang="en-US" sz="1600"/>
                    </a:p>
                  </a:txBody>
                  <a:tcPr>
                    <a:solidFill>
                      <a:srgbClr val="00B0F0"/>
                    </a:solidFill>
                  </a:tcPr>
                </a:tc>
                <a:tc>
                  <a:txBody>
                    <a:bodyPr/>
                    <a:lstStyle/>
                    <a:p>
                      <a:endParaRPr lang="fi-FI" sz="1600"/>
                    </a:p>
                  </a:txBody>
                  <a:tcPr>
                    <a:solidFill>
                      <a:srgbClr val="00B0F0"/>
                    </a:solidFill>
                  </a:tcPr>
                </a:tc>
                <a:tc>
                  <a:txBody>
                    <a:bodyPr/>
                    <a:lstStyle/>
                    <a:p>
                      <a:endParaRPr lang="en-US" sz="1600"/>
                    </a:p>
                  </a:txBody>
                  <a:tcPr>
                    <a:solidFill>
                      <a:srgbClr val="00B0F0"/>
                    </a:solidFill>
                  </a:tcPr>
                </a:tc>
                <a:tc>
                  <a:txBody>
                    <a:bodyPr/>
                    <a:lstStyle/>
                    <a:p>
                      <a:endParaRPr lang="en-US" sz="1600" dirty="0"/>
                    </a:p>
                  </a:txBody>
                  <a:tcPr>
                    <a:solidFill>
                      <a:srgbClr val="00B0F0"/>
                    </a:solidFill>
                  </a:tcPr>
                </a:tc>
                <a:tc>
                  <a:txBody>
                    <a:bodyPr/>
                    <a:lstStyle/>
                    <a:p>
                      <a:endParaRPr lang="en-US" sz="1600"/>
                    </a:p>
                  </a:txBody>
                  <a:tcPr>
                    <a:solidFill>
                      <a:srgbClr val="00B050"/>
                    </a:solidFill>
                  </a:tcPr>
                </a:tc>
                <a:extLst>
                  <a:ext uri="{0D108BD9-81ED-4DB2-BD59-A6C34878D82A}">
                    <a16:rowId xmlns:a16="http://schemas.microsoft.com/office/drawing/2014/main" val="1647905677"/>
                  </a:ext>
                </a:extLst>
              </a:tr>
              <a:tr h="575170">
                <a:tc>
                  <a:txBody>
                    <a:bodyPr/>
                    <a:lstStyle/>
                    <a:p>
                      <a:r>
                        <a:rPr lang="en-US" sz="1600" dirty="0">
                          <a:solidFill>
                            <a:schemeClr val="bg1"/>
                          </a:solidFill>
                        </a:rPr>
                        <a:t>Operational national integrated NCD policy/ strategy/action plan</a:t>
                      </a:r>
                    </a:p>
                  </a:txBody>
                  <a:tcPr>
                    <a:solidFill>
                      <a:srgbClr val="4A827A"/>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s-ES" sz="1600" dirty="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extLst>
                  <a:ext uri="{0D108BD9-81ED-4DB2-BD59-A6C34878D82A}">
                    <a16:rowId xmlns:a16="http://schemas.microsoft.com/office/drawing/2014/main" val="2707487435"/>
                  </a:ext>
                </a:extLst>
              </a:tr>
              <a:tr h="466365">
                <a:tc>
                  <a:txBody>
                    <a:bodyPr/>
                    <a:lstStyle/>
                    <a:p>
                      <a:r>
                        <a:rPr lang="en-US" sz="1600" dirty="0">
                          <a:solidFill>
                            <a:schemeClr val="bg1"/>
                          </a:solidFill>
                        </a:rPr>
                        <a:t>Measure to reduce tobacco demand</a:t>
                      </a:r>
                    </a:p>
                  </a:txBody>
                  <a:tcPr>
                    <a:solidFill>
                      <a:srgbClr val="4FA598"/>
                    </a:solidFill>
                  </a:tcPr>
                </a:tc>
                <a:tc>
                  <a:txBody>
                    <a:bodyPr/>
                    <a:lstStyle/>
                    <a:p>
                      <a:endParaRPr lang="en-US" sz="1600" dirty="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extLst>
                  <a:ext uri="{0D108BD9-81ED-4DB2-BD59-A6C34878D82A}">
                    <a16:rowId xmlns:a16="http://schemas.microsoft.com/office/drawing/2014/main" val="3536020517"/>
                  </a:ext>
                </a:extLst>
              </a:tr>
              <a:tr h="466365">
                <a:tc>
                  <a:txBody>
                    <a:bodyPr/>
                    <a:lstStyle/>
                    <a:p>
                      <a:r>
                        <a:rPr lang="en-US" sz="1600" dirty="0">
                          <a:solidFill>
                            <a:schemeClr val="bg1"/>
                          </a:solidFill>
                        </a:rPr>
                        <a:t>Measure to reduce harmful alcohol use</a:t>
                      </a:r>
                    </a:p>
                  </a:txBody>
                  <a:tcPr>
                    <a:solidFill>
                      <a:srgbClr val="4A827A"/>
                    </a:solidFill>
                  </a:tcPr>
                </a:tc>
                <a:tc>
                  <a:txBody>
                    <a:bodyPr/>
                    <a:lstStyle/>
                    <a:p>
                      <a:endParaRPr lang="en-US" sz="1600"/>
                    </a:p>
                  </a:txBody>
                  <a:tcPr>
                    <a:solidFill>
                      <a:srgbClr val="00B0F0"/>
                    </a:solidFill>
                  </a:tcPr>
                </a:tc>
                <a:tc>
                  <a:txBody>
                    <a:bodyPr/>
                    <a:lstStyle/>
                    <a:p>
                      <a:r>
                        <a:rPr lang="en-US" sz="1600"/>
                        <a:t>NR</a:t>
                      </a:r>
                    </a:p>
                  </a:txBody>
                  <a:tcPr>
                    <a:solidFill>
                      <a:srgbClr val="00B05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50"/>
                    </a:solidFill>
                  </a:tcPr>
                </a:tc>
                <a:tc>
                  <a:txBody>
                    <a:bodyPr/>
                    <a:lstStyle/>
                    <a:p>
                      <a:endParaRPr lang="en-US" sz="1600"/>
                    </a:p>
                  </a:txBody>
                  <a:tcPr>
                    <a:solidFill>
                      <a:srgbClr val="00B0F0"/>
                    </a:solidFill>
                  </a:tcPr>
                </a:tc>
                <a:extLst>
                  <a:ext uri="{0D108BD9-81ED-4DB2-BD59-A6C34878D82A}">
                    <a16:rowId xmlns:a16="http://schemas.microsoft.com/office/drawing/2014/main" val="1965138659"/>
                  </a:ext>
                </a:extLst>
              </a:tr>
              <a:tr h="466365">
                <a:tc>
                  <a:txBody>
                    <a:bodyPr/>
                    <a:lstStyle/>
                    <a:p>
                      <a:r>
                        <a:rPr lang="en-US" sz="1600" dirty="0">
                          <a:solidFill>
                            <a:schemeClr val="bg1"/>
                          </a:solidFill>
                        </a:rPr>
                        <a:t>Measure to reduce unhealthy diet</a:t>
                      </a:r>
                    </a:p>
                  </a:txBody>
                  <a:tcPr>
                    <a:solidFill>
                      <a:srgbClr val="4FA598"/>
                    </a:solidFill>
                  </a:tcPr>
                </a:tc>
                <a:tc>
                  <a:txBody>
                    <a:bodyPr/>
                    <a:lstStyle/>
                    <a:p>
                      <a:endParaRPr lang="en-US" sz="1600"/>
                    </a:p>
                  </a:txBody>
                  <a:tcPr>
                    <a:solidFill>
                      <a:srgbClr val="00B05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extLst>
                  <a:ext uri="{0D108BD9-81ED-4DB2-BD59-A6C34878D82A}">
                    <a16:rowId xmlns:a16="http://schemas.microsoft.com/office/drawing/2014/main" val="3615892057"/>
                  </a:ext>
                </a:extLst>
              </a:tr>
              <a:tr h="466365">
                <a:tc>
                  <a:txBody>
                    <a:bodyPr/>
                    <a:lstStyle/>
                    <a:p>
                      <a:r>
                        <a:rPr lang="en-US" sz="1600" dirty="0">
                          <a:solidFill>
                            <a:schemeClr val="bg1"/>
                          </a:solidFill>
                        </a:rPr>
                        <a:t>Implemented physical activity awareness campaign</a:t>
                      </a:r>
                    </a:p>
                  </a:txBody>
                  <a:tcPr>
                    <a:solidFill>
                      <a:srgbClr val="4A827A"/>
                    </a:solidFill>
                  </a:tcPr>
                </a:tc>
                <a:tc>
                  <a:txBody>
                    <a:bodyPr/>
                    <a:lstStyle/>
                    <a:p>
                      <a:endParaRPr lang="en-US" sz="1600"/>
                    </a:p>
                  </a:txBody>
                  <a:tcPr>
                    <a:solidFill>
                      <a:srgbClr val="00B0F0"/>
                    </a:solidFill>
                  </a:tcPr>
                </a:tc>
                <a:tc>
                  <a:txBody>
                    <a:bodyPr/>
                    <a:lstStyle/>
                    <a:p>
                      <a:endParaRPr lang="en-US" sz="1600"/>
                    </a:p>
                  </a:txBody>
                  <a:tcPr>
                    <a:solidFill>
                      <a:srgbClr val="00B0F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F0"/>
                    </a:solidFill>
                  </a:tcPr>
                </a:tc>
                <a:tc>
                  <a:txBody>
                    <a:bodyPr/>
                    <a:lstStyle/>
                    <a:p>
                      <a:endParaRPr lang="en-US" sz="1600"/>
                    </a:p>
                  </a:txBody>
                  <a:tcPr>
                    <a:solidFill>
                      <a:srgbClr val="00B050"/>
                    </a:solidFill>
                  </a:tcPr>
                </a:tc>
                <a:extLst>
                  <a:ext uri="{0D108BD9-81ED-4DB2-BD59-A6C34878D82A}">
                    <a16:rowId xmlns:a16="http://schemas.microsoft.com/office/drawing/2014/main" val="1660782322"/>
                  </a:ext>
                </a:extLst>
              </a:tr>
              <a:tr h="575170">
                <a:tc>
                  <a:txBody>
                    <a:bodyPr/>
                    <a:lstStyle/>
                    <a:p>
                      <a:r>
                        <a:rPr lang="en-US" sz="1600" dirty="0">
                          <a:solidFill>
                            <a:schemeClr val="bg1"/>
                          </a:solidFill>
                        </a:rPr>
                        <a:t>Has guidelines for management of major NCDs at primary care level</a:t>
                      </a:r>
                    </a:p>
                  </a:txBody>
                  <a:tcPr>
                    <a:solidFill>
                      <a:srgbClr val="4FA598"/>
                    </a:solidFill>
                  </a:tcPr>
                </a:tc>
                <a:tc>
                  <a:txBody>
                    <a:bodyPr/>
                    <a:lstStyle/>
                    <a:p>
                      <a:endParaRPr lang="en-US" sz="1600"/>
                    </a:p>
                  </a:txBody>
                  <a:tcPr>
                    <a:solidFill>
                      <a:srgbClr val="00B0F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extLst>
                  <a:ext uri="{0D108BD9-81ED-4DB2-BD59-A6C34878D82A}">
                    <a16:rowId xmlns:a16="http://schemas.microsoft.com/office/drawing/2014/main" val="425636256"/>
                  </a:ext>
                </a:extLst>
              </a:tr>
              <a:tr h="575170">
                <a:tc>
                  <a:txBody>
                    <a:bodyPr/>
                    <a:lstStyle/>
                    <a:p>
                      <a:r>
                        <a:rPr lang="en-US" sz="1600" dirty="0">
                          <a:solidFill>
                            <a:schemeClr val="bg1"/>
                          </a:solidFill>
                        </a:rPr>
                        <a:t>Provision for therapy/ counseling to prevent heart attacks and stroke</a:t>
                      </a:r>
                    </a:p>
                  </a:txBody>
                  <a:tcPr>
                    <a:solidFill>
                      <a:srgbClr val="4A827A"/>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a:p>
                  </a:txBody>
                  <a:tcPr>
                    <a:solidFill>
                      <a:srgbClr val="00B050"/>
                    </a:solidFill>
                  </a:tcPr>
                </a:tc>
                <a:tc>
                  <a:txBody>
                    <a:bodyPr/>
                    <a:lstStyle/>
                    <a:p>
                      <a:endParaRPr lang="en-US" sz="1600" dirty="0"/>
                    </a:p>
                  </a:txBody>
                  <a:tcPr>
                    <a:solidFill>
                      <a:srgbClr val="FF5050"/>
                    </a:solidFill>
                  </a:tcPr>
                </a:tc>
                <a:tc>
                  <a:txBody>
                    <a:bodyPr/>
                    <a:lstStyle/>
                    <a:p>
                      <a:endParaRPr lang="en-US" sz="1600"/>
                    </a:p>
                  </a:txBody>
                  <a:tcPr>
                    <a:solidFill>
                      <a:srgbClr val="00B050"/>
                    </a:solidFill>
                  </a:tcPr>
                </a:tc>
                <a:tc>
                  <a:txBody>
                    <a:bodyPr/>
                    <a:lstStyle/>
                    <a:p>
                      <a:endParaRPr lang="en-US" sz="1600" dirty="0"/>
                    </a:p>
                  </a:txBody>
                  <a:tcPr>
                    <a:solidFill>
                      <a:srgbClr val="00B050"/>
                    </a:solidFill>
                  </a:tcPr>
                </a:tc>
                <a:extLst>
                  <a:ext uri="{0D108BD9-81ED-4DB2-BD59-A6C34878D82A}">
                    <a16:rowId xmlns:a16="http://schemas.microsoft.com/office/drawing/2014/main" val="3923965122"/>
                  </a:ext>
                </a:extLst>
              </a:tr>
            </a:tbl>
          </a:graphicData>
        </a:graphic>
      </p:graphicFrame>
      <p:sp>
        <p:nvSpPr>
          <p:cNvPr id="4" name="Rectangle 3">
            <a:extLst>
              <a:ext uri="{FF2B5EF4-FFF2-40B4-BE49-F238E27FC236}">
                <a16:creationId xmlns:a16="http://schemas.microsoft.com/office/drawing/2014/main" id="{5477319F-8435-720E-B138-E6573558376C}"/>
              </a:ext>
            </a:extLst>
          </p:cNvPr>
          <p:cNvSpPr/>
          <p:nvPr/>
        </p:nvSpPr>
        <p:spPr>
          <a:xfrm>
            <a:off x="102923" y="411506"/>
            <a:ext cx="11986154" cy="369332"/>
          </a:xfrm>
          <a:prstGeom prst="rect">
            <a:avLst/>
          </a:prstGeom>
          <a:solidFill>
            <a:schemeClr val="bg1"/>
          </a:solidFill>
          <a:ln>
            <a:noFill/>
          </a:ln>
          <a:effectLst>
            <a:outerShdw blurRad="749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16685C"/>
                </a:solidFill>
              </a:rPr>
              <a:t>Progress of GCC countries towards achieving the WHO NCD targets in 2020</a:t>
            </a:r>
            <a:endParaRPr lang="id-ID" sz="2400" b="1" dirty="0">
              <a:solidFill>
                <a:srgbClr val="16685C"/>
              </a:solidFill>
            </a:endParaRPr>
          </a:p>
        </p:txBody>
      </p:sp>
      <p:sp>
        <p:nvSpPr>
          <p:cNvPr id="5" name="TextBox 4">
            <a:extLst>
              <a:ext uri="{FF2B5EF4-FFF2-40B4-BE49-F238E27FC236}">
                <a16:creationId xmlns:a16="http://schemas.microsoft.com/office/drawing/2014/main" id="{8A25510C-28AA-F27F-C33A-7EE445E801D7}"/>
              </a:ext>
            </a:extLst>
          </p:cNvPr>
          <p:cNvSpPr txBox="1"/>
          <p:nvPr/>
        </p:nvSpPr>
        <p:spPr>
          <a:xfrm>
            <a:off x="6560339" y="6631056"/>
            <a:ext cx="7521885" cy="230832"/>
          </a:xfrm>
          <a:prstGeom prst="rect">
            <a:avLst/>
          </a:prstGeom>
          <a:noFill/>
        </p:spPr>
        <p:txBody>
          <a:bodyPr wrap="square">
            <a:spAutoFit/>
          </a:bodyPr>
          <a:lstStyle/>
          <a:p>
            <a:r>
              <a:rPr lang="en-US" sz="900" dirty="0"/>
              <a:t>GCC: Gulf Cooperation Council; NCD: noncommunicable diseases; NR: not reported; WHO: World Health Organization. </a:t>
            </a:r>
          </a:p>
        </p:txBody>
      </p:sp>
      <p:sp>
        <p:nvSpPr>
          <p:cNvPr id="6" name="TextBox 5">
            <a:extLst>
              <a:ext uri="{FF2B5EF4-FFF2-40B4-BE49-F238E27FC236}">
                <a16:creationId xmlns:a16="http://schemas.microsoft.com/office/drawing/2014/main" id="{C576766E-9BAF-9FF9-5ECF-438A934A6C7C}"/>
              </a:ext>
            </a:extLst>
          </p:cNvPr>
          <p:cNvSpPr txBox="1"/>
          <p:nvPr/>
        </p:nvSpPr>
        <p:spPr>
          <a:xfrm>
            <a:off x="9216587" y="6322605"/>
            <a:ext cx="359764" cy="285710"/>
          </a:xfrm>
          <a:prstGeom prst="rect">
            <a:avLst/>
          </a:prstGeom>
          <a:solidFill>
            <a:srgbClr val="FF5050"/>
          </a:solidFill>
        </p:spPr>
        <p:txBody>
          <a:bodyPr wrap="square" rtlCol="0">
            <a:spAutoFit/>
          </a:bodyPr>
          <a:lstStyle/>
          <a:p>
            <a:endParaRPr lang="en-US"/>
          </a:p>
        </p:txBody>
      </p:sp>
      <p:sp>
        <p:nvSpPr>
          <p:cNvPr id="7" name="TextBox 6">
            <a:extLst>
              <a:ext uri="{FF2B5EF4-FFF2-40B4-BE49-F238E27FC236}">
                <a16:creationId xmlns:a16="http://schemas.microsoft.com/office/drawing/2014/main" id="{9D1F73B3-ED33-776D-AFB8-87EB66F4366A}"/>
              </a:ext>
            </a:extLst>
          </p:cNvPr>
          <p:cNvSpPr txBox="1"/>
          <p:nvPr/>
        </p:nvSpPr>
        <p:spPr>
          <a:xfrm>
            <a:off x="4703996" y="6322605"/>
            <a:ext cx="359764" cy="285710"/>
          </a:xfrm>
          <a:prstGeom prst="rect">
            <a:avLst/>
          </a:prstGeom>
          <a:solidFill>
            <a:srgbClr val="00B050"/>
          </a:solidFill>
        </p:spPr>
        <p:txBody>
          <a:bodyPr wrap="square" rtlCol="0">
            <a:spAutoFit/>
          </a:bodyPr>
          <a:lstStyle/>
          <a:p>
            <a:endParaRPr lang="en-US"/>
          </a:p>
        </p:txBody>
      </p:sp>
      <p:sp>
        <p:nvSpPr>
          <p:cNvPr id="8" name="TextBox 7">
            <a:extLst>
              <a:ext uri="{FF2B5EF4-FFF2-40B4-BE49-F238E27FC236}">
                <a16:creationId xmlns:a16="http://schemas.microsoft.com/office/drawing/2014/main" id="{BD96194F-4A14-C7CD-8F98-283854D85A7E}"/>
              </a:ext>
            </a:extLst>
          </p:cNvPr>
          <p:cNvSpPr txBox="1"/>
          <p:nvPr/>
        </p:nvSpPr>
        <p:spPr>
          <a:xfrm>
            <a:off x="6868967" y="6322605"/>
            <a:ext cx="359764" cy="285710"/>
          </a:xfrm>
          <a:prstGeom prst="rect">
            <a:avLst/>
          </a:prstGeom>
          <a:solidFill>
            <a:srgbClr val="00B0F0"/>
          </a:solidFill>
        </p:spPr>
        <p:txBody>
          <a:bodyPr wrap="square" rtlCol="0">
            <a:spAutoFit/>
          </a:bodyPr>
          <a:lstStyle/>
          <a:p>
            <a:endParaRPr lang="en-US"/>
          </a:p>
        </p:txBody>
      </p:sp>
      <p:sp>
        <p:nvSpPr>
          <p:cNvPr id="9" name="TextBox 8">
            <a:extLst>
              <a:ext uri="{FF2B5EF4-FFF2-40B4-BE49-F238E27FC236}">
                <a16:creationId xmlns:a16="http://schemas.microsoft.com/office/drawing/2014/main" id="{EDA5FE31-3E7A-5352-412F-4B15CE3FBC45}"/>
              </a:ext>
            </a:extLst>
          </p:cNvPr>
          <p:cNvSpPr txBox="1"/>
          <p:nvPr/>
        </p:nvSpPr>
        <p:spPr>
          <a:xfrm>
            <a:off x="5186149" y="6322605"/>
            <a:ext cx="1856191" cy="276999"/>
          </a:xfrm>
          <a:prstGeom prst="rect">
            <a:avLst/>
          </a:prstGeom>
          <a:noFill/>
        </p:spPr>
        <p:txBody>
          <a:bodyPr wrap="square" rtlCol="0">
            <a:spAutoFit/>
          </a:bodyPr>
          <a:lstStyle/>
          <a:p>
            <a:r>
              <a:rPr lang="en-US" sz="1000" dirty="0"/>
              <a:t>Fully </a:t>
            </a:r>
            <a:r>
              <a:rPr lang="en-US" sz="1200" dirty="0"/>
              <a:t>achieved</a:t>
            </a:r>
          </a:p>
        </p:txBody>
      </p:sp>
      <p:sp>
        <p:nvSpPr>
          <p:cNvPr id="10" name="TextBox 9">
            <a:extLst>
              <a:ext uri="{FF2B5EF4-FFF2-40B4-BE49-F238E27FC236}">
                <a16:creationId xmlns:a16="http://schemas.microsoft.com/office/drawing/2014/main" id="{D5D40B00-B8F5-CAB5-EB29-204F246F9A63}"/>
              </a:ext>
            </a:extLst>
          </p:cNvPr>
          <p:cNvSpPr txBox="1"/>
          <p:nvPr/>
        </p:nvSpPr>
        <p:spPr>
          <a:xfrm>
            <a:off x="7317623" y="6350626"/>
            <a:ext cx="1456108" cy="276999"/>
          </a:xfrm>
          <a:prstGeom prst="rect">
            <a:avLst/>
          </a:prstGeom>
          <a:noFill/>
        </p:spPr>
        <p:txBody>
          <a:bodyPr wrap="square" rtlCol="0">
            <a:spAutoFit/>
          </a:bodyPr>
          <a:lstStyle/>
          <a:p>
            <a:r>
              <a:rPr lang="en-US" sz="1200" dirty="0"/>
              <a:t>Partially achieved</a:t>
            </a:r>
          </a:p>
        </p:txBody>
      </p:sp>
      <p:sp>
        <p:nvSpPr>
          <p:cNvPr id="11" name="TextBox 10">
            <a:extLst>
              <a:ext uri="{FF2B5EF4-FFF2-40B4-BE49-F238E27FC236}">
                <a16:creationId xmlns:a16="http://schemas.microsoft.com/office/drawing/2014/main" id="{6FE39E32-6B0C-9E3B-CB8C-D69BCC58CD50}"/>
              </a:ext>
            </a:extLst>
          </p:cNvPr>
          <p:cNvSpPr txBox="1"/>
          <p:nvPr/>
        </p:nvSpPr>
        <p:spPr>
          <a:xfrm>
            <a:off x="9721408" y="6341916"/>
            <a:ext cx="1456108" cy="285709"/>
          </a:xfrm>
          <a:prstGeom prst="rect">
            <a:avLst/>
          </a:prstGeom>
          <a:noFill/>
        </p:spPr>
        <p:txBody>
          <a:bodyPr wrap="square" rtlCol="0">
            <a:spAutoFit/>
          </a:bodyPr>
          <a:lstStyle/>
          <a:p>
            <a:r>
              <a:rPr lang="en-US" sz="1200" dirty="0"/>
              <a:t>Not  achieved</a:t>
            </a:r>
          </a:p>
        </p:txBody>
      </p:sp>
    </p:spTree>
    <p:extLst>
      <p:ext uri="{BB962C8B-B14F-4D97-AF65-F5344CB8AC3E}">
        <p14:creationId xmlns:p14="http://schemas.microsoft.com/office/powerpoint/2010/main" val="3915678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3178420A-5CC4-0A27-8ABB-457958173C96}"/>
              </a:ext>
            </a:extLst>
          </p:cNvPr>
          <p:cNvSpPr txBox="1">
            <a:spLocks/>
          </p:cNvSpPr>
          <p:nvPr/>
        </p:nvSpPr>
        <p:spPr>
          <a:xfrm>
            <a:off x="1546562" y="300752"/>
            <a:ext cx="9098870" cy="446088"/>
          </a:xfrm>
          <a:prstGeom prst="rect">
            <a:avLst/>
          </a:prstGeom>
        </p:spPr>
        <p:txBody>
          <a:bodyPr vert="horz" lIns="91440" tIns="45720" rIns="91440" bIns="45720" rtlCol="0" anchor="ctr">
            <a:noAutofit/>
          </a:bodyPr>
          <a:lstStyle/>
          <a:p>
            <a:pPr algn="ctr">
              <a:spcBef>
                <a:spcPct val="0"/>
              </a:spcBef>
              <a:defRPr/>
            </a:pPr>
            <a:r>
              <a:rPr lang="en-US" sz="2500" b="1" dirty="0">
                <a:solidFill>
                  <a:srgbClr val="16685C"/>
                </a:solidFill>
                <a:ea typeface="Open Sans Extrabold" panose="020B0906030804020204" pitchFamily="34" charset="0"/>
                <a:cs typeface="Open Sans Extrabold" panose="020B0906030804020204" pitchFamily="34" charset="0"/>
              </a:rPr>
              <a:t>Disclaimer</a:t>
            </a:r>
          </a:p>
        </p:txBody>
      </p:sp>
      <p:sp>
        <p:nvSpPr>
          <p:cNvPr id="3" name="TextBox 2">
            <a:extLst>
              <a:ext uri="{FF2B5EF4-FFF2-40B4-BE49-F238E27FC236}">
                <a16:creationId xmlns:a16="http://schemas.microsoft.com/office/drawing/2014/main" id="{6CCA67D0-71DB-11B6-7166-63D8C50BDF43}"/>
              </a:ext>
            </a:extLst>
          </p:cNvPr>
          <p:cNvSpPr txBox="1"/>
          <p:nvPr/>
        </p:nvSpPr>
        <p:spPr>
          <a:xfrm>
            <a:off x="647352" y="911540"/>
            <a:ext cx="10326028" cy="4401205"/>
          </a:xfrm>
          <a:prstGeom prst="rect">
            <a:avLst/>
          </a:prstGeom>
          <a:noFill/>
        </p:spPr>
        <p:txBody>
          <a:bodyPr wrap="square">
            <a:spAutoFit/>
          </a:bodyPr>
          <a:lstStyle/>
          <a:p>
            <a:r>
              <a:rPr lang="en-US" sz="2000" spc="100" dirty="0">
                <a:solidFill>
                  <a:prstClr val="black"/>
                </a:solidFill>
                <a:latin typeface="Calibri (Body)"/>
                <a:ea typeface="Open Sans Light" panose="020B0306030504020204" pitchFamily="34" charset="0"/>
                <a:cs typeface="Open Sans Light" panose="020B0306030504020204" pitchFamily="34" charset="0"/>
              </a:rPr>
              <a:t>The information contained in this material and any statements made are provided for education purposes only. They are of a general nature and do not constitute medical advice or recommendations, diagnostic or therapeutic statement with regards to any individual medical case. Each patient must be examined and advised individually, and this information does not replace the need for such examination and/or advice in whole or in part. </a:t>
            </a:r>
          </a:p>
          <a:p>
            <a:endParaRPr lang="en-US" sz="2000" spc="100" dirty="0">
              <a:solidFill>
                <a:prstClr val="black"/>
              </a:solidFill>
              <a:latin typeface="Calibri (Body)"/>
              <a:ea typeface="Open Sans Light" panose="020B0306030504020204" pitchFamily="34" charset="0"/>
              <a:cs typeface="Open Sans Light" panose="020B0306030504020204" pitchFamily="34" charset="0"/>
            </a:endParaRPr>
          </a:p>
          <a:p>
            <a:r>
              <a:rPr lang="en-US" sz="2000" spc="100" dirty="0">
                <a:solidFill>
                  <a:prstClr val="black"/>
                </a:solidFill>
                <a:latin typeface="Calibri (Body)"/>
                <a:ea typeface="Open Sans Light" panose="020B0306030504020204" pitchFamily="34" charset="0"/>
                <a:cs typeface="Open Sans Light" panose="020B0306030504020204" pitchFamily="34" charset="0"/>
              </a:rPr>
              <a:t>For specific information regarding therapeutic agents, please refer to the approved prescribing information in your country. Please note that information about pharmaceutical products, indications, formulations, and dosage strengths may vary by country. </a:t>
            </a:r>
          </a:p>
          <a:p>
            <a:endParaRPr lang="en-US" sz="2000" spc="100" dirty="0">
              <a:solidFill>
                <a:prstClr val="black"/>
              </a:solidFill>
              <a:latin typeface="Calibri (Body)"/>
              <a:ea typeface="Open Sans Light" panose="020B0306030504020204" pitchFamily="34" charset="0"/>
              <a:cs typeface="Open Sans Light" panose="020B0306030504020204" pitchFamily="34" charset="0"/>
            </a:endParaRPr>
          </a:p>
          <a:p>
            <a:r>
              <a:rPr lang="en-US" sz="2000" spc="100" dirty="0" err="1">
                <a:solidFill>
                  <a:prstClr val="black"/>
                </a:solidFill>
                <a:latin typeface="Calibri (Body)"/>
                <a:ea typeface="Open Sans Light" panose="020B0306030504020204" pitchFamily="34" charset="0"/>
                <a:cs typeface="Open Sans Light" panose="020B0306030504020204" pitchFamily="34" charset="0"/>
              </a:rPr>
              <a:t>Viatris</a:t>
            </a:r>
            <a:r>
              <a:rPr lang="en-US" sz="2000" spc="100" dirty="0">
                <a:solidFill>
                  <a:prstClr val="black"/>
                </a:solidFill>
                <a:latin typeface="Calibri (Body)"/>
                <a:ea typeface="Open Sans Light" panose="020B0306030504020204" pitchFamily="34" charset="0"/>
                <a:cs typeface="Open Sans Light" panose="020B0306030504020204" pitchFamily="34" charset="0"/>
              </a:rPr>
              <a:t>™ does not practice medicine. Each physician/pharmacist should exercise his or her own independent judgment in the diagnosis and treatment of an individual patient.</a:t>
            </a:r>
          </a:p>
        </p:txBody>
      </p:sp>
      <p:grpSp>
        <p:nvGrpSpPr>
          <p:cNvPr id="4" name="Group 3">
            <a:extLst>
              <a:ext uri="{FF2B5EF4-FFF2-40B4-BE49-F238E27FC236}">
                <a16:creationId xmlns:a16="http://schemas.microsoft.com/office/drawing/2014/main" id="{D0383652-CAC2-FA28-08D3-2B4F01E4E7FE}"/>
              </a:ext>
            </a:extLst>
          </p:cNvPr>
          <p:cNvGrpSpPr/>
          <p:nvPr/>
        </p:nvGrpSpPr>
        <p:grpSpPr>
          <a:xfrm rot="10800000" flipV="1">
            <a:off x="5381920" y="865822"/>
            <a:ext cx="1428153" cy="45719"/>
            <a:chOff x="3965945" y="1385354"/>
            <a:chExt cx="4572000" cy="79107"/>
          </a:xfrm>
          <a:solidFill>
            <a:srgbClr val="4EA497"/>
          </a:solidFill>
        </p:grpSpPr>
        <p:sp>
          <p:nvSpPr>
            <p:cNvPr id="5" name="Rectangle 4">
              <a:extLst>
                <a:ext uri="{FF2B5EF4-FFF2-40B4-BE49-F238E27FC236}">
                  <a16:creationId xmlns:a16="http://schemas.microsoft.com/office/drawing/2014/main" id="{2D5CF741-FDA2-00A7-6038-C8961F8481E2}"/>
                </a:ext>
              </a:extLst>
            </p:cNvPr>
            <p:cNvSpPr/>
            <p:nvPr/>
          </p:nvSpPr>
          <p:spPr>
            <a:xfrm>
              <a:off x="3965945" y="1385356"/>
              <a:ext cx="914400" cy="7910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E9BEDF78-E3B1-B6F9-C3D0-221FC09557A2}"/>
                </a:ext>
              </a:extLst>
            </p:cNvPr>
            <p:cNvSpPr/>
            <p:nvPr/>
          </p:nvSpPr>
          <p:spPr>
            <a:xfrm>
              <a:off x="4880345" y="1385355"/>
              <a:ext cx="914400" cy="7910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C041B13E-53CD-364B-AB5F-F1FB04C54704}"/>
                </a:ext>
              </a:extLst>
            </p:cNvPr>
            <p:cNvSpPr/>
            <p:nvPr/>
          </p:nvSpPr>
          <p:spPr>
            <a:xfrm>
              <a:off x="5794745" y="1385354"/>
              <a:ext cx="914400" cy="7910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55605E50-DD03-9747-AEB3-A662FCA08BEE}"/>
                </a:ext>
              </a:extLst>
            </p:cNvPr>
            <p:cNvSpPr/>
            <p:nvPr/>
          </p:nvSpPr>
          <p:spPr>
            <a:xfrm>
              <a:off x="6709145" y="1385354"/>
              <a:ext cx="914400" cy="7910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0F9D416B-2B38-E47E-9E80-9D57831BD380}"/>
                </a:ext>
              </a:extLst>
            </p:cNvPr>
            <p:cNvSpPr/>
            <p:nvPr/>
          </p:nvSpPr>
          <p:spPr>
            <a:xfrm>
              <a:off x="7623545" y="1385354"/>
              <a:ext cx="914400" cy="7910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8992680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B313DD6-DFF7-1C8A-BD4F-8E5A5E809AD5}"/>
              </a:ext>
            </a:extLst>
          </p:cNvPr>
          <p:cNvGrpSpPr/>
          <p:nvPr/>
        </p:nvGrpSpPr>
        <p:grpSpPr>
          <a:xfrm>
            <a:off x="1354007" y="830876"/>
            <a:ext cx="9359455" cy="5196249"/>
            <a:chOff x="1354007" y="889758"/>
            <a:chExt cx="9359455" cy="5196249"/>
          </a:xfrm>
        </p:grpSpPr>
        <p:sp>
          <p:nvSpPr>
            <p:cNvPr id="2" name="Rectangle: Rounded Corners 1">
              <a:extLst>
                <a:ext uri="{FF2B5EF4-FFF2-40B4-BE49-F238E27FC236}">
                  <a16:creationId xmlns:a16="http://schemas.microsoft.com/office/drawing/2014/main" id="{DAF4C061-F019-A76D-3F3A-F24ACD8656A8}"/>
                </a:ext>
              </a:extLst>
            </p:cNvPr>
            <p:cNvSpPr/>
            <p:nvPr/>
          </p:nvSpPr>
          <p:spPr>
            <a:xfrm flipH="1">
              <a:off x="1354007" y="2811439"/>
              <a:ext cx="2803900" cy="2642403"/>
            </a:xfrm>
            <a:prstGeom prst="roundRect">
              <a:avLst>
                <a:gd name="adj" fmla="val 628"/>
              </a:avLst>
            </a:prstGeom>
            <a:solidFill>
              <a:srgbClr val="16685C"/>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a:extLst>
                <a:ext uri="{FF2B5EF4-FFF2-40B4-BE49-F238E27FC236}">
                  <a16:creationId xmlns:a16="http://schemas.microsoft.com/office/drawing/2014/main" id="{92D7D13E-6BD4-5B5A-506B-FECFD9A6B4AF}"/>
                </a:ext>
              </a:extLst>
            </p:cNvPr>
            <p:cNvSpPr/>
            <p:nvPr/>
          </p:nvSpPr>
          <p:spPr>
            <a:xfrm>
              <a:off x="4610654" y="889758"/>
              <a:ext cx="6102808" cy="5196249"/>
            </a:xfrm>
            <a:prstGeom prst="rect">
              <a:avLst/>
            </a:prstGeom>
            <a:solidFill>
              <a:schemeClr val="bg1"/>
            </a:solidFill>
            <a:ln>
              <a:no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4">
              <a:extLst>
                <a:ext uri="{FF2B5EF4-FFF2-40B4-BE49-F238E27FC236}">
                  <a16:creationId xmlns:a16="http://schemas.microsoft.com/office/drawing/2014/main" id="{5B4C8534-454B-1BE3-FB58-6F6546D90E80}"/>
                </a:ext>
              </a:extLst>
            </p:cNvPr>
            <p:cNvSpPr txBox="1">
              <a:spLocks/>
            </p:cNvSpPr>
            <p:nvPr/>
          </p:nvSpPr>
          <p:spPr>
            <a:xfrm>
              <a:off x="4756177" y="1914494"/>
              <a:ext cx="5504538" cy="40537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en-US" sz="1800" dirty="0"/>
                <a:t>This paper did not use a systematic search approach because it was found that peer-reviewed scientific articles and grey literature both provided most of the information regarding the current national NCD policy and strategy. The records acquired might not be all-inclusive, despite our efforts to include data from the WHO website and the government's Ministry of Health websites. Some regional or national NCD </a:t>
              </a:r>
              <a:r>
                <a:rPr lang="en-US" sz="1800" dirty="0" err="1"/>
                <a:t>programmes</a:t>
              </a:r>
              <a:r>
                <a:rPr lang="en-US" sz="1800" dirty="0"/>
                <a:t> may not have been included as a result of the exclusion of studies written in local languages. Finally, because several of the projects were just launched, there is no information on their effectiveness.</a:t>
              </a:r>
              <a:endParaRPr lang="id-ID" sz="1800" b="1" baseline="30000" dirty="0">
                <a:solidFill>
                  <a:schemeClr val="tx1">
                    <a:lumMod val="65000"/>
                    <a:lumOff val="35000"/>
                  </a:schemeClr>
                </a:solidFill>
                <a:highlight>
                  <a:srgbClr val="FFFF00"/>
                </a:highlight>
                <a:latin typeface="Segoe UI Light" panose="020B0502040204020203" pitchFamily="34" charset="0"/>
                <a:cs typeface="Segoe UI Light" panose="020B0502040204020203" pitchFamily="34" charset="0"/>
              </a:endParaRPr>
            </a:p>
          </p:txBody>
        </p:sp>
        <p:sp>
          <p:nvSpPr>
            <p:cNvPr id="5" name="TextBox 4">
              <a:extLst>
                <a:ext uri="{FF2B5EF4-FFF2-40B4-BE49-F238E27FC236}">
                  <a16:creationId xmlns:a16="http://schemas.microsoft.com/office/drawing/2014/main" id="{196405C7-2BCC-079F-3678-44A90BAE72AC}"/>
                </a:ext>
              </a:extLst>
            </p:cNvPr>
            <p:cNvSpPr txBox="1"/>
            <p:nvPr/>
          </p:nvSpPr>
          <p:spPr>
            <a:xfrm>
              <a:off x="4756177" y="1241197"/>
              <a:ext cx="4005348" cy="470898"/>
            </a:xfrm>
            <a:prstGeom prst="rect">
              <a:avLst/>
            </a:prstGeom>
            <a:noFill/>
          </p:spPr>
          <p:txBody>
            <a:bodyPr wrap="square" rtlCol="0">
              <a:spAutoFit/>
            </a:bodyPr>
            <a:lstStyle/>
            <a:p>
              <a:pPr>
                <a:lnSpc>
                  <a:spcPct val="80000"/>
                </a:lnSpc>
              </a:pPr>
              <a:r>
                <a:rPr lang="en-US" sz="3000" b="1" dirty="0">
                  <a:solidFill>
                    <a:schemeClr val="tx1">
                      <a:lumMod val="65000"/>
                      <a:lumOff val="35000"/>
                    </a:schemeClr>
                  </a:solidFill>
                  <a:latin typeface="Nexa Bold" panose="02000000000000000000" pitchFamily="50" charset="0"/>
                </a:rPr>
                <a:t>Limitations</a:t>
              </a:r>
            </a:p>
          </p:txBody>
        </p:sp>
        <p:sp>
          <p:nvSpPr>
            <p:cNvPr id="6" name="Freeform 323">
              <a:extLst>
                <a:ext uri="{FF2B5EF4-FFF2-40B4-BE49-F238E27FC236}">
                  <a16:creationId xmlns:a16="http://schemas.microsoft.com/office/drawing/2014/main" id="{381823A1-6F57-3F17-EE49-2F8216040F68}"/>
                </a:ext>
              </a:extLst>
            </p:cNvPr>
            <p:cNvSpPr>
              <a:spLocks/>
            </p:cNvSpPr>
            <p:nvPr/>
          </p:nvSpPr>
          <p:spPr bwMode="auto">
            <a:xfrm>
              <a:off x="2131452" y="3289111"/>
              <a:ext cx="1376023" cy="1722402"/>
            </a:xfrm>
            <a:custGeom>
              <a:avLst/>
              <a:gdLst>
                <a:gd name="T0" fmla="*/ 419 w 437"/>
                <a:gd name="T1" fmla="*/ 256 h 517"/>
                <a:gd name="T2" fmla="*/ 386 w 437"/>
                <a:gd name="T3" fmla="*/ 265 h 517"/>
                <a:gd name="T4" fmla="*/ 316 w 437"/>
                <a:gd name="T5" fmla="*/ 344 h 517"/>
                <a:gd name="T6" fmla="*/ 293 w 437"/>
                <a:gd name="T7" fmla="*/ 332 h 517"/>
                <a:gd name="T8" fmla="*/ 285 w 437"/>
                <a:gd name="T9" fmla="*/ 72 h 517"/>
                <a:gd name="T10" fmla="*/ 267 w 437"/>
                <a:gd name="T11" fmla="*/ 41 h 517"/>
                <a:gd name="T12" fmla="*/ 232 w 437"/>
                <a:gd name="T13" fmla="*/ 62 h 517"/>
                <a:gd name="T14" fmla="*/ 228 w 437"/>
                <a:gd name="T15" fmla="*/ 242 h 517"/>
                <a:gd name="T16" fmla="*/ 214 w 437"/>
                <a:gd name="T17" fmla="*/ 242 h 517"/>
                <a:gd name="T18" fmla="*/ 211 w 437"/>
                <a:gd name="T19" fmla="*/ 29 h 517"/>
                <a:gd name="T20" fmla="*/ 186 w 437"/>
                <a:gd name="T21" fmla="*/ 1 h 517"/>
                <a:gd name="T22" fmla="*/ 156 w 437"/>
                <a:gd name="T23" fmla="*/ 24 h 517"/>
                <a:gd name="T24" fmla="*/ 153 w 437"/>
                <a:gd name="T25" fmla="*/ 244 h 517"/>
                <a:gd name="T26" fmla="*/ 139 w 437"/>
                <a:gd name="T27" fmla="*/ 244 h 517"/>
                <a:gd name="T28" fmla="*/ 134 w 437"/>
                <a:gd name="T29" fmla="*/ 54 h 517"/>
                <a:gd name="T30" fmla="*/ 105 w 437"/>
                <a:gd name="T31" fmla="*/ 29 h 517"/>
                <a:gd name="T32" fmla="*/ 79 w 437"/>
                <a:gd name="T33" fmla="*/ 54 h 517"/>
                <a:gd name="T34" fmla="*/ 78 w 437"/>
                <a:gd name="T35" fmla="*/ 246 h 517"/>
                <a:gd name="T36" fmla="*/ 66 w 437"/>
                <a:gd name="T37" fmla="*/ 243 h 517"/>
                <a:gd name="T38" fmla="*/ 53 w 437"/>
                <a:gd name="T39" fmla="*/ 104 h 517"/>
                <a:gd name="T40" fmla="*/ 19 w 437"/>
                <a:gd name="T41" fmla="*/ 86 h 517"/>
                <a:gd name="T42" fmla="*/ 0 w 437"/>
                <a:gd name="T43" fmla="*/ 116 h 517"/>
                <a:gd name="T44" fmla="*/ 9 w 437"/>
                <a:gd name="T45" fmla="*/ 377 h 517"/>
                <a:gd name="T46" fmla="*/ 170 w 437"/>
                <a:gd name="T47" fmla="*/ 517 h 517"/>
                <a:gd name="T48" fmla="*/ 344 w 437"/>
                <a:gd name="T49" fmla="*/ 428 h 517"/>
                <a:gd name="T50" fmla="*/ 430 w 437"/>
                <a:gd name="T51" fmla="*/ 290 h 517"/>
                <a:gd name="T52" fmla="*/ 419 w 437"/>
                <a:gd name="T53" fmla="*/ 256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517">
                  <a:moveTo>
                    <a:pt x="419" y="256"/>
                  </a:moveTo>
                  <a:cubicBezTo>
                    <a:pt x="408" y="252"/>
                    <a:pt x="395" y="254"/>
                    <a:pt x="386" y="265"/>
                  </a:cubicBezTo>
                  <a:cubicBezTo>
                    <a:pt x="316" y="344"/>
                    <a:pt x="316" y="344"/>
                    <a:pt x="316" y="344"/>
                  </a:cubicBezTo>
                  <a:cubicBezTo>
                    <a:pt x="305" y="357"/>
                    <a:pt x="293" y="348"/>
                    <a:pt x="293" y="332"/>
                  </a:cubicBezTo>
                  <a:cubicBezTo>
                    <a:pt x="285" y="72"/>
                    <a:pt x="285" y="72"/>
                    <a:pt x="285" y="72"/>
                  </a:cubicBezTo>
                  <a:cubicBezTo>
                    <a:pt x="284" y="58"/>
                    <a:pt x="282" y="45"/>
                    <a:pt x="267" y="41"/>
                  </a:cubicBezTo>
                  <a:cubicBezTo>
                    <a:pt x="248" y="35"/>
                    <a:pt x="233" y="45"/>
                    <a:pt x="232" y="62"/>
                  </a:cubicBezTo>
                  <a:cubicBezTo>
                    <a:pt x="228" y="242"/>
                    <a:pt x="228" y="242"/>
                    <a:pt x="228" y="242"/>
                  </a:cubicBezTo>
                  <a:cubicBezTo>
                    <a:pt x="227" y="258"/>
                    <a:pt x="214" y="257"/>
                    <a:pt x="214" y="242"/>
                  </a:cubicBezTo>
                  <a:cubicBezTo>
                    <a:pt x="211" y="29"/>
                    <a:pt x="211" y="29"/>
                    <a:pt x="211" y="29"/>
                  </a:cubicBezTo>
                  <a:cubicBezTo>
                    <a:pt x="211" y="15"/>
                    <a:pt x="201" y="3"/>
                    <a:pt x="186" y="1"/>
                  </a:cubicBezTo>
                  <a:cubicBezTo>
                    <a:pt x="171" y="0"/>
                    <a:pt x="156" y="10"/>
                    <a:pt x="156" y="24"/>
                  </a:cubicBezTo>
                  <a:cubicBezTo>
                    <a:pt x="153" y="244"/>
                    <a:pt x="153" y="244"/>
                    <a:pt x="153" y="244"/>
                  </a:cubicBezTo>
                  <a:cubicBezTo>
                    <a:pt x="153" y="257"/>
                    <a:pt x="140" y="256"/>
                    <a:pt x="139" y="244"/>
                  </a:cubicBezTo>
                  <a:cubicBezTo>
                    <a:pt x="134" y="54"/>
                    <a:pt x="134" y="54"/>
                    <a:pt x="134" y="54"/>
                  </a:cubicBezTo>
                  <a:cubicBezTo>
                    <a:pt x="133" y="40"/>
                    <a:pt x="121" y="29"/>
                    <a:pt x="105" y="29"/>
                  </a:cubicBezTo>
                  <a:cubicBezTo>
                    <a:pt x="90" y="29"/>
                    <a:pt x="79" y="41"/>
                    <a:pt x="79" y="54"/>
                  </a:cubicBezTo>
                  <a:cubicBezTo>
                    <a:pt x="78" y="246"/>
                    <a:pt x="78" y="246"/>
                    <a:pt x="78" y="246"/>
                  </a:cubicBezTo>
                  <a:cubicBezTo>
                    <a:pt x="78" y="256"/>
                    <a:pt x="67" y="257"/>
                    <a:pt x="66" y="243"/>
                  </a:cubicBezTo>
                  <a:cubicBezTo>
                    <a:pt x="53" y="104"/>
                    <a:pt x="53" y="104"/>
                    <a:pt x="53" y="104"/>
                  </a:cubicBezTo>
                  <a:cubicBezTo>
                    <a:pt x="52" y="91"/>
                    <a:pt x="34" y="83"/>
                    <a:pt x="19" y="86"/>
                  </a:cubicBezTo>
                  <a:cubicBezTo>
                    <a:pt x="5" y="90"/>
                    <a:pt x="0" y="103"/>
                    <a:pt x="0" y="116"/>
                  </a:cubicBezTo>
                  <a:cubicBezTo>
                    <a:pt x="9" y="377"/>
                    <a:pt x="9" y="377"/>
                    <a:pt x="9" y="377"/>
                  </a:cubicBezTo>
                  <a:cubicBezTo>
                    <a:pt x="11" y="455"/>
                    <a:pt x="93" y="517"/>
                    <a:pt x="170" y="517"/>
                  </a:cubicBezTo>
                  <a:cubicBezTo>
                    <a:pt x="245" y="517"/>
                    <a:pt x="308" y="486"/>
                    <a:pt x="344" y="428"/>
                  </a:cubicBezTo>
                  <a:cubicBezTo>
                    <a:pt x="430" y="290"/>
                    <a:pt x="430" y="290"/>
                    <a:pt x="430" y="290"/>
                  </a:cubicBezTo>
                  <a:cubicBezTo>
                    <a:pt x="437" y="279"/>
                    <a:pt x="436" y="262"/>
                    <a:pt x="419" y="2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AU"/>
            </a:p>
          </p:txBody>
        </p:sp>
      </p:grpSp>
      <p:sp>
        <p:nvSpPr>
          <p:cNvPr id="8" name="TextBox 7">
            <a:extLst>
              <a:ext uri="{FF2B5EF4-FFF2-40B4-BE49-F238E27FC236}">
                <a16:creationId xmlns:a16="http://schemas.microsoft.com/office/drawing/2014/main" id="{577FDD3D-6813-4729-A1E2-C493B0EC5BA8}"/>
              </a:ext>
            </a:extLst>
          </p:cNvPr>
          <p:cNvSpPr txBox="1"/>
          <p:nvPr/>
        </p:nvSpPr>
        <p:spPr>
          <a:xfrm>
            <a:off x="7809841" y="6579042"/>
            <a:ext cx="5807242" cy="230832"/>
          </a:xfrm>
          <a:prstGeom prst="rect">
            <a:avLst/>
          </a:prstGeom>
          <a:noFill/>
        </p:spPr>
        <p:txBody>
          <a:bodyPr wrap="square" rtlCol="0">
            <a:spAutoFit/>
          </a:bodyPr>
          <a:lstStyle/>
          <a:p>
            <a:r>
              <a:rPr lang="en-US" sz="900" dirty="0"/>
              <a:t>NCD, non communicable diseases</a:t>
            </a:r>
          </a:p>
        </p:txBody>
      </p:sp>
    </p:spTree>
    <p:extLst>
      <p:ext uri="{BB962C8B-B14F-4D97-AF65-F5344CB8AC3E}">
        <p14:creationId xmlns:p14="http://schemas.microsoft.com/office/powerpoint/2010/main" val="3818743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3EEF8DA-5AF5-99E5-7A91-AE82F236AAD9}"/>
              </a:ext>
            </a:extLst>
          </p:cNvPr>
          <p:cNvGrpSpPr/>
          <p:nvPr/>
        </p:nvGrpSpPr>
        <p:grpSpPr>
          <a:xfrm>
            <a:off x="2320532" y="2517978"/>
            <a:ext cx="7550936" cy="1822045"/>
            <a:chOff x="528538" y="2088108"/>
            <a:chExt cx="7550936" cy="1822045"/>
          </a:xfrm>
        </p:grpSpPr>
        <p:sp>
          <p:nvSpPr>
            <p:cNvPr id="5" name="TextBox 4">
              <a:extLst>
                <a:ext uri="{FF2B5EF4-FFF2-40B4-BE49-F238E27FC236}">
                  <a16:creationId xmlns:a16="http://schemas.microsoft.com/office/drawing/2014/main" id="{4EC232C5-F457-2ADF-A9AD-BA41B641FF65}"/>
                </a:ext>
              </a:extLst>
            </p:cNvPr>
            <p:cNvSpPr txBox="1"/>
            <p:nvPr/>
          </p:nvSpPr>
          <p:spPr>
            <a:xfrm>
              <a:off x="528538" y="2088108"/>
              <a:ext cx="7550936" cy="113383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2000" dirty="0">
                  <a:effectLst>
                    <a:outerShdw blurRad="609600" dist="38100" dir="5400000" algn="t" rotWithShape="0">
                      <a:prstClr val="black">
                        <a:alpha val="16000"/>
                      </a:prstClr>
                    </a:outerShdw>
                  </a:effectLst>
                  <a:latin typeface="Calibri body"/>
                </a:rPr>
                <a:t>Review of </a:t>
              </a:r>
            </a:p>
            <a:p>
              <a:pPr algn="l"/>
              <a:r>
                <a:rPr lang="en-US" sz="2000" dirty="0">
                  <a:effectLst>
                    <a:outerShdw blurRad="609600" dist="38100" dir="5400000" algn="t" rotWithShape="0">
                      <a:prstClr val="black">
                        <a:alpha val="16000"/>
                      </a:prstClr>
                    </a:outerShdw>
                  </a:effectLst>
                  <a:latin typeface="Calibri body"/>
                </a:rPr>
                <a:t>National Healthcare Systems in the Gulf Cooperation </a:t>
              </a:r>
            </a:p>
            <a:p>
              <a:pPr algn="l"/>
              <a:r>
                <a:rPr lang="en-US" sz="2000" dirty="0">
                  <a:effectLst>
                    <a:outerShdw blurRad="609600" dist="38100" dir="5400000" algn="t" rotWithShape="0">
                      <a:prstClr val="black">
                        <a:alpha val="16000"/>
                      </a:prstClr>
                    </a:outerShdw>
                  </a:effectLst>
                  <a:latin typeface="Calibri body"/>
                </a:rPr>
                <a:t>Council Countries </a:t>
              </a:r>
            </a:p>
            <a:p>
              <a:pPr algn="l"/>
              <a:r>
                <a:rPr lang="en-US" sz="2400" b="1" dirty="0">
                  <a:effectLst>
                    <a:outerShdw blurRad="609600" dist="38100" dir="5400000" algn="t" rotWithShape="0">
                      <a:prstClr val="black">
                        <a:alpha val="16000"/>
                      </a:prstClr>
                    </a:outerShdw>
                  </a:effectLst>
                  <a:latin typeface="Calibri body"/>
                </a:rPr>
                <a:t>for Noncommunicable Diseases Management</a:t>
              </a:r>
              <a:endParaRPr lang="id-ID" sz="2400" b="1" dirty="0">
                <a:effectLst>
                  <a:outerShdw blurRad="609600" dist="38100" dir="5400000" algn="t" rotWithShape="0">
                    <a:prstClr val="black">
                      <a:alpha val="16000"/>
                    </a:prstClr>
                  </a:outerShdw>
                </a:effectLst>
                <a:latin typeface="Calibri body"/>
              </a:endParaRPr>
            </a:p>
          </p:txBody>
        </p:sp>
        <p:sp>
          <p:nvSpPr>
            <p:cNvPr id="7" name="Rectangle: Rounded Corners 6">
              <a:extLst>
                <a:ext uri="{FF2B5EF4-FFF2-40B4-BE49-F238E27FC236}">
                  <a16:creationId xmlns:a16="http://schemas.microsoft.com/office/drawing/2014/main" id="{1D3CC9A6-28CE-70CE-82FA-56ABBC4F2DE1}"/>
                </a:ext>
              </a:extLst>
            </p:cNvPr>
            <p:cNvSpPr/>
            <p:nvPr/>
          </p:nvSpPr>
          <p:spPr>
            <a:xfrm>
              <a:off x="528538" y="3329864"/>
              <a:ext cx="4948377" cy="580289"/>
            </a:xfrm>
            <a:prstGeom prst="roundRect">
              <a:avLst>
                <a:gd name="adj" fmla="val 50000"/>
              </a:avLst>
            </a:prstGeom>
            <a:solidFill>
              <a:srgbClr val="4A827A"/>
            </a:soli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CONCLUSION</a:t>
              </a:r>
              <a:endParaRPr lang="id-ID" sz="2800" b="1" dirty="0">
                <a:solidFill>
                  <a:schemeClr val="bg1"/>
                </a:solidFill>
              </a:endParaRPr>
            </a:p>
          </p:txBody>
        </p:sp>
      </p:grpSp>
    </p:spTree>
    <p:extLst>
      <p:ext uri="{BB962C8B-B14F-4D97-AF65-F5344CB8AC3E}">
        <p14:creationId xmlns:p14="http://schemas.microsoft.com/office/powerpoint/2010/main" val="556040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7BEA80B-CBC6-9202-45C3-B420A247D800}"/>
              </a:ext>
            </a:extLst>
          </p:cNvPr>
          <p:cNvGrpSpPr/>
          <p:nvPr/>
        </p:nvGrpSpPr>
        <p:grpSpPr>
          <a:xfrm>
            <a:off x="523764" y="1696064"/>
            <a:ext cx="11144472" cy="3878825"/>
            <a:chOff x="291036" y="1696064"/>
            <a:chExt cx="11144472" cy="3878825"/>
          </a:xfrm>
        </p:grpSpPr>
        <p:sp>
          <p:nvSpPr>
            <p:cNvPr id="6" name="Freeform: Shape 5">
              <a:extLst>
                <a:ext uri="{FF2B5EF4-FFF2-40B4-BE49-F238E27FC236}">
                  <a16:creationId xmlns:a16="http://schemas.microsoft.com/office/drawing/2014/main" id="{2B8226A4-5BD9-E396-3663-0419BBD864D9}"/>
                </a:ext>
              </a:extLst>
            </p:cNvPr>
            <p:cNvSpPr/>
            <p:nvPr/>
          </p:nvSpPr>
          <p:spPr>
            <a:xfrm>
              <a:off x="291036" y="1696064"/>
              <a:ext cx="5959810" cy="3878825"/>
            </a:xfrm>
            <a:custGeom>
              <a:avLst/>
              <a:gdLst>
                <a:gd name="connsiteX0" fmla="*/ 0 w 8308172"/>
                <a:gd name="connsiteY0" fmla="*/ 0 h 3878825"/>
                <a:gd name="connsiteX1" fmla="*/ 624114 w 8308172"/>
                <a:gd name="connsiteY1" fmla="*/ 0 h 3878825"/>
                <a:gd name="connsiteX2" fmla="*/ 7138070 w 8308172"/>
                <a:gd name="connsiteY2" fmla="*/ 0 h 3878825"/>
                <a:gd name="connsiteX3" fmla="*/ 7762184 w 8308172"/>
                <a:gd name="connsiteY3" fmla="*/ 0 h 3878825"/>
                <a:gd name="connsiteX4" fmla="*/ 7633337 w 8308172"/>
                <a:gd name="connsiteY4" fmla="*/ 172304 h 3878825"/>
                <a:gd name="connsiteX5" fmla="*/ 7172398 w 8308172"/>
                <a:gd name="connsiteY5" fmla="*/ 1681316 h 3878825"/>
                <a:gd name="connsiteX6" fmla="*/ 8154567 w 8308172"/>
                <a:gd name="connsiteY6" fmla="*/ 3763961 h 3878825"/>
                <a:gd name="connsiteX7" fmla="*/ 8308172 w 8308172"/>
                <a:gd name="connsiteY7" fmla="*/ 3878825 h 3878825"/>
                <a:gd name="connsiteX8" fmla="*/ 7684058 w 8308172"/>
                <a:gd name="connsiteY8" fmla="*/ 3878825 h 3878825"/>
                <a:gd name="connsiteX9" fmla="*/ 624114 w 8308172"/>
                <a:gd name="connsiteY9" fmla="*/ 3878825 h 3878825"/>
                <a:gd name="connsiteX10" fmla="*/ 0 w 8308172"/>
                <a:gd name="connsiteY10" fmla="*/ 3878825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08172" h="3878825">
                  <a:moveTo>
                    <a:pt x="0" y="0"/>
                  </a:moveTo>
                  <a:lnTo>
                    <a:pt x="624114" y="0"/>
                  </a:lnTo>
                  <a:lnTo>
                    <a:pt x="7138070" y="0"/>
                  </a:lnTo>
                  <a:lnTo>
                    <a:pt x="7762184" y="0"/>
                  </a:lnTo>
                  <a:lnTo>
                    <a:pt x="7633337" y="172304"/>
                  </a:lnTo>
                  <a:cubicBezTo>
                    <a:pt x="7342324" y="603061"/>
                    <a:pt x="7172398" y="1122344"/>
                    <a:pt x="7172398" y="1681316"/>
                  </a:cubicBezTo>
                  <a:cubicBezTo>
                    <a:pt x="7172398" y="2519774"/>
                    <a:pt x="7554732" y="3268933"/>
                    <a:pt x="8154567" y="3763961"/>
                  </a:cubicBezTo>
                  <a:lnTo>
                    <a:pt x="8308172" y="3878825"/>
                  </a:lnTo>
                  <a:lnTo>
                    <a:pt x="7684058" y="3878825"/>
                  </a:lnTo>
                  <a:lnTo>
                    <a:pt x="624114" y="3878825"/>
                  </a:lnTo>
                  <a:lnTo>
                    <a:pt x="0" y="38788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Shape 6">
              <a:extLst>
                <a:ext uri="{FF2B5EF4-FFF2-40B4-BE49-F238E27FC236}">
                  <a16:creationId xmlns:a16="http://schemas.microsoft.com/office/drawing/2014/main" id="{8BF3406F-EA4C-E4F0-B603-CE0F357107DD}"/>
                </a:ext>
              </a:extLst>
            </p:cNvPr>
            <p:cNvSpPr/>
            <p:nvPr/>
          </p:nvSpPr>
          <p:spPr>
            <a:xfrm>
              <a:off x="5271915" y="1696064"/>
              <a:ext cx="978932" cy="3878825"/>
            </a:xfrm>
            <a:custGeom>
              <a:avLst/>
              <a:gdLst>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1035198 w 1371683"/>
                <a:gd name="connsiteY7" fmla="*/ 3718241 h 3878825"/>
                <a:gd name="connsiteX8" fmla="*/ 7309 w 1371683"/>
                <a:gd name="connsiteY8" fmla="*/ 1681316 h 3878825"/>
                <a:gd name="connsiteX9" fmla="*/ 468248 w 1371683"/>
                <a:gd name="connsiteY9" fmla="*/ 172304 h 3878825"/>
                <a:gd name="connsiteX10" fmla="*/ 597095 w 1371683"/>
                <a:gd name="connsiteY10"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1356437 w 1371683"/>
                <a:gd name="connsiteY6" fmla="*/ 3878825 h 3878825"/>
                <a:gd name="connsiteX7" fmla="*/ 7309 w 1371683"/>
                <a:gd name="connsiteY7" fmla="*/ 1681316 h 3878825"/>
                <a:gd name="connsiteX8" fmla="*/ 468248 w 1371683"/>
                <a:gd name="connsiteY8" fmla="*/ 172304 h 3878825"/>
                <a:gd name="connsiteX9" fmla="*/ 597095 w 1371683"/>
                <a:gd name="connsiteY9"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7095 w 1371683"/>
                <a:gd name="connsiteY0" fmla="*/ 0 h 3878825"/>
                <a:gd name="connsiteX1" fmla="*/ 825695 w 1371683"/>
                <a:gd name="connsiteY1" fmla="*/ 0 h 3878825"/>
                <a:gd name="connsiteX2" fmla="*/ 696848 w 1371683"/>
                <a:gd name="connsiteY2" fmla="*/ 172304 h 3878825"/>
                <a:gd name="connsiteX3" fmla="*/ 235909 w 1371683"/>
                <a:gd name="connsiteY3" fmla="*/ 1681316 h 3878825"/>
                <a:gd name="connsiteX4" fmla="*/ 1218078 w 1371683"/>
                <a:gd name="connsiteY4" fmla="*/ 3763961 h 3878825"/>
                <a:gd name="connsiteX5" fmla="*/ 1371683 w 1371683"/>
                <a:gd name="connsiteY5" fmla="*/ 3878825 h 3878825"/>
                <a:gd name="connsiteX6" fmla="*/ 7309 w 1371683"/>
                <a:gd name="connsiteY6" fmla="*/ 1681316 h 3878825"/>
                <a:gd name="connsiteX7" fmla="*/ 468248 w 1371683"/>
                <a:gd name="connsiteY7" fmla="*/ 172304 h 3878825"/>
                <a:gd name="connsiteX8" fmla="*/ 597095 w 1371683"/>
                <a:gd name="connsiteY8" fmla="*/ 0 h 3878825"/>
                <a:gd name="connsiteX0" fmla="*/ 590075 w 1364663"/>
                <a:gd name="connsiteY0" fmla="*/ 0 h 3878825"/>
                <a:gd name="connsiteX1" fmla="*/ 818675 w 1364663"/>
                <a:gd name="connsiteY1" fmla="*/ 0 h 3878825"/>
                <a:gd name="connsiteX2" fmla="*/ 689828 w 1364663"/>
                <a:gd name="connsiteY2" fmla="*/ 172304 h 3878825"/>
                <a:gd name="connsiteX3" fmla="*/ 228889 w 1364663"/>
                <a:gd name="connsiteY3" fmla="*/ 1681316 h 3878825"/>
                <a:gd name="connsiteX4" fmla="*/ 1211058 w 1364663"/>
                <a:gd name="connsiteY4" fmla="*/ 3763961 h 3878825"/>
                <a:gd name="connsiteX5" fmla="*/ 1364663 w 1364663"/>
                <a:gd name="connsiteY5" fmla="*/ 3878825 h 3878825"/>
                <a:gd name="connsiteX6" fmla="*/ 289 w 1364663"/>
                <a:gd name="connsiteY6" fmla="*/ 1681316 h 3878825"/>
                <a:gd name="connsiteX7" fmla="*/ 461228 w 1364663"/>
                <a:gd name="connsiteY7" fmla="*/ 172304 h 3878825"/>
                <a:gd name="connsiteX8" fmla="*/ 590075 w 1364663"/>
                <a:gd name="connsiteY8" fmla="*/ 0 h 3878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4663" h="3878825">
                  <a:moveTo>
                    <a:pt x="590075" y="0"/>
                  </a:moveTo>
                  <a:lnTo>
                    <a:pt x="818675" y="0"/>
                  </a:lnTo>
                  <a:lnTo>
                    <a:pt x="689828" y="172304"/>
                  </a:lnTo>
                  <a:cubicBezTo>
                    <a:pt x="398815" y="603061"/>
                    <a:pt x="228889" y="1122344"/>
                    <a:pt x="228889" y="1681316"/>
                  </a:cubicBezTo>
                  <a:cubicBezTo>
                    <a:pt x="228889" y="2519774"/>
                    <a:pt x="611223" y="3268933"/>
                    <a:pt x="1211058" y="3763961"/>
                  </a:cubicBezTo>
                  <a:lnTo>
                    <a:pt x="1364663" y="3878825"/>
                  </a:lnTo>
                  <a:cubicBezTo>
                    <a:pt x="787952" y="3595902"/>
                    <a:pt x="-17463" y="2536729"/>
                    <a:pt x="289" y="1681316"/>
                  </a:cubicBezTo>
                  <a:cubicBezTo>
                    <a:pt x="18041" y="825903"/>
                    <a:pt x="170215" y="603061"/>
                    <a:pt x="461228" y="172304"/>
                  </a:cubicBezTo>
                  <a:lnTo>
                    <a:pt x="590075" y="0"/>
                  </a:lnTo>
                  <a:close/>
                </a:path>
              </a:pathLst>
            </a:custGeom>
            <a:solidFill>
              <a:srgbClr val="52A8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 Placeholder 4">
              <a:extLst>
                <a:ext uri="{FF2B5EF4-FFF2-40B4-BE49-F238E27FC236}">
                  <a16:creationId xmlns:a16="http://schemas.microsoft.com/office/drawing/2014/main" id="{8F90CEDC-8D24-D312-9C4A-4474A18524FA}"/>
                </a:ext>
              </a:extLst>
            </p:cNvPr>
            <p:cNvSpPr txBox="1">
              <a:spLocks/>
            </p:cNvSpPr>
            <p:nvPr/>
          </p:nvSpPr>
          <p:spPr>
            <a:xfrm>
              <a:off x="452677" y="2338366"/>
              <a:ext cx="4458217" cy="15648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4000"/>
                </a:lnSpc>
                <a:buNone/>
                <a:defRPr/>
              </a:pPr>
              <a:r>
                <a:rPr lang="en-US" sz="1800" dirty="0">
                  <a:solidFill>
                    <a:schemeClr val="tx1">
                      <a:lumMod val="65000"/>
                      <a:lumOff val="35000"/>
                    </a:schemeClr>
                  </a:solidFill>
                  <a:cs typeface="Segoe UI Light" panose="020B0502040204020203" pitchFamily="34" charset="0"/>
                </a:rPr>
                <a:t>Due to the </a:t>
              </a:r>
              <a:r>
                <a:rPr lang="en-US" b="1" dirty="0">
                  <a:solidFill>
                    <a:srgbClr val="4EA497"/>
                  </a:solidFill>
                  <a:cs typeface="Segoe UI Light" panose="020B0502040204020203" pitchFamily="34" charset="0"/>
                </a:rPr>
                <a:t>NCD epidemic</a:t>
              </a:r>
              <a:r>
                <a:rPr lang="en-US" sz="1400" dirty="0">
                  <a:solidFill>
                    <a:schemeClr val="tx1">
                      <a:lumMod val="65000"/>
                      <a:lumOff val="35000"/>
                    </a:schemeClr>
                  </a:solidFill>
                  <a:cs typeface="Segoe UI Light" panose="020B0502040204020203" pitchFamily="34" charset="0"/>
                </a:rPr>
                <a:t>, </a:t>
              </a:r>
              <a:r>
                <a:rPr lang="en-US" sz="1800" dirty="0">
                  <a:solidFill>
                    <a:schemeClr val="tx1">
                      <a:lumMod val="65000"/>
                      <a:lumOff val="35000"/>
                    </a:schemeClr>
                  </a:solidFill>
                  <a:cs typeface="Segoe UI Light" panose="020B0502040204020203" pitchFamily="34" charset="0"/>
                </a:rPr>
                <a:t>the GCC countries are facing a growing healthcare problem that requires them to adapt and strengthen their healthcare systems. </a:t>
              </a:r>
              <a:endParaRPr lang="en-US" sz="1800" baseline="30000" dirty="0">
                <a:solidFill>
                  <a:schemeClr val="tx1">
                    <a:lumMod val="65000"/>
                    <a:lumOff val="35000"/>
                  </a:schemeClr>
                </a:solidFill>
                <a:highlight>
                  <a:srgbClr val="FFFF00"/>
                </a:highlight>
                <a:cs typeface="Segoe UI Light" panose="020B0502040204020203" pitchFamily="34" charset="0"/>
              </a:endParaRPr>
            </a:p>
          </p:txBody>
        </p:sp>
        <p:sp>
          <p:nvSpPr>
            <p:cNvPr id="10" name="TextBox 9">
              <a:extLst>
                <a:ext uri="{FF2B5EF4-FFF2-40B4-BE49-F238E27FC236}">
                  <a16:creationId xmlns:a16="http://schemas.microsoft.com/office/drawing/2014/main" id="{ABDA8743-8093-1219-E698-0CB51F62C538}"/>
                </a:ext>
              </a:extLst>
            </p:cNvPr>
            <p:cNvSpPr txBox="1"/>
            <p:nvPr/>
          </p:nvSpPr>
          <p:spPr>
            <a:xfrm>
              <a:off x="5984823" y="1997839"/>
              <a:ext cx="5450685" cy="3139321"/>
            </a:xfrm>
            <a:prstGeom prst="rect">
              <a:avLst/>
            </a:prstGeom>
            <a:solidFill>
              <a:srgbClr val="52A89B"/>
            </a:solidFill>
            <a:ln>
              <a:solidFill>
                <a:srgbClr val="4EA497"/>
              </a:solidFill>
            </a:ln>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n-US" sz="1800" dirty="0">
                  <a:solidFill>
                    <a:schemeClr val="bg1"/>
                  </a:solidFill>
                  <a:cs typeface="Segoe UI Light" panose="020B0502040204020203" pitchFamily="34" charset="0"/>
                </a:rPr>
                <a:t>In order to lessen the burden of NCDs in the area, some recommendations include improving primary care to provide a continuum of NCD care with an emphasis on holistic and preventive care, increasing the capacity of a workforce of health professionals who are adequately trained through improved training and education, addressing the dearth of research among the local populations to develop efficient treatment strategies, integrating mental health into general public health policy, and establishing regional NCD prevention and control </a:t>
              </a:r>
              <a:r>
                <a:rPr lang="en-US" sz="1800" dirty="0" err="1">
                  <a:solidFill>
                    <a:schemeClr val="bg1"/>
                  </a:solidFill>
                  <a:cs typeface="Segoe UI Light" panose="020B0502040204020203" pitchFamily="34" charset="0"/>
                </a:rPr>
                <a:t>programmes</a:t>
              </a:r>
              <a:r>
                <a:rPr lang="en-US" sz="1800" dirty="0">
                  <a:solidFill>
                    <a:schemeClr val="bg1"/>
                  </a:solidFill>
                  <a:cs typeface="Segoe UI Light" panose="020B0502040204020203" pitchFamily="34" charset="0"/>
                </a:rPr>
                <a:t>.</a:t>
              </a:r>
              <a:endParaRPr lang="en-US" dirty="0">
                <a:solidFill>
                  <a:schemeClr val="bg1"/>
                </a:solidFill>
              </a:endParaRPr>
            </a:p>
          </p:txBody>
        </p:sp>
      </p:grpSp>
      <p:sp>
        <p:nvSpPr>
          <p:cNvPr id="3" name="TextBox 2">
            <a:extLst>
              <a:ext uri="{FF2B5EF4-FFF2-40B4-BE49-F238E27FC236}">
                <a16:creationId xmlns:a16="http://schemas.microsoft.com/office/drawing/2014/main" id="{3CD33962-9569-336E-97BD-F9DE3A7672DD}"/>
              </a:ext>
            </a:extLst>
          </p:cNvPr>
          <p:cNvSpPr txBox="1"/>
          <p:nvPr/>
        </p:nvSpPr>
        <p:spPr>
          <a:xfrm>
            <a:off x="5860994" y="6304547"/>
            <a:ext cx="5807242" cy="230832"/>
          </a:xfrm>
          <a:prstGeom prst="rect">
            <a:avLst/>
          </a:prstGeom>
          <a:noFill/>
        </p:spPr>
        <p:txBody>
          <a:bodyPr wrap="square" rtlCol="0">
            <a:spAutoFit/>
          </a:bodyPr>
          <a:lstStyle/>
          <a:p>
            <a:r>
              <a:rPr lang="en-US" sz="900" dirty="0">
                <a:solidFill>
                  <a:schemeClr val="bg1"/>
                </a:solidFill>
              </a:rPr>
              <a:t>NCD, non communicable diseases; GCC, Gulf Cooperation Council; </a:t>
            </a:r>
          </a:p>
        </p:txBody>
      </p:sp>
    </p:spTree>
    <p:extLst>
      <p:ext uri="{BB962C8B-B14F-4D97-AF65-F5344CB8AC3E}">
        <p14:creationId xmlns:p14="http://schemas.microsoft.com/office/powerpoint/2010/main" val="70881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2BDDCDD-751B-DD5E-6571-9EF84A72BEF3}"/>
              </a:ext>
            </a:extLst>
          </p:cNvPr>
          <p:cNvGrpSpPr/>
          <p:nvPr/>
        </p:nvGrpSpPr>
        <p:grpSpPr>
          <a:xfrm>
            <a:off x="563539" y="2804846"/>
            <a:ext cx="11220920" cy="3009124"/>
            <a:chOff x="377305" y="2486120"/>
            <a:chExt cx="11064922" cy="3234314"/>
          </a:xfrm>
        </p:grpSpPr>
        <p:sp>
          <p:nvSpPr>
            <p:cNvPr id="4" name="TextBox 3">
              <a:extLst>
                <a:ext uri="{FF2B5EF4-FFF2-40B4-BE49-F238E27FC236}">
                  <a16:creationId xmlns:a16="http://schemas.microsoft.com/office/drawing/2014/main" id="{86BD03FC-811F-6738-9A79-7254B66C39CA}"/>
                </a:ext>
              </a:extLst>
            </p:cNvPr>
            <p:cNvSpPr txBox="1"/>
            <p:nvPr/>
          </p:nvSpPr>
          <p:spPr>
            <a:xfrm>
              <a:off x="377305" y="2486120"/>
              <a:ext cx="6462214" cy="461665"/>
            </a:xfrm>
            <a:prstGeom prst="rect">
              <a:avLst/>
            </a:prstGeom>
            <a:noFill/>
          </p:spPr>
          <p:txBody>
            <a:bodyPr wrap="square">
              <a:spAutoFit/>
            </a:bodyPr>
            <a:lstStyle/>
            <a:p>
              <a:pPr defTabSz="1086602"/>
              <a:r>
                <a:rPr lang="en-US" sz="2400" b="1" dirty="0">
                  <a:solidFill>
                    <a:schemeClr val="bg1"/>
                  </a:solidFill>
                  <a:latin typeface="Calibri"/>
                </a:rPr>
                <a:t>Acknowledgments</a:t>
              </a:r>
              <a:endParaRPr lang="en-AE" sz="2400" dirty="0">
                <a:solidFill>
                  <a:schemeClr val="bg1"/>
                </a:solidFill>
                <a:latin typeface="Calibri"/>
              </a:endParaRPr>
            </a:p>
          </p:txBody>
        </p:sp>
        <p:sp>
          <p:nvSpPr>
            <p:cNvPr id="5" name="TextBox 4">
              <a:extLst>
                <a:ext uri="{FF2B5EF4-FFF2-40B4-BE49-F238E27FC236}">
                  <a16:creationId xmlns:a16="http://schemas.microsoft.com/office/drawing/2014/main" id="{34E5BB4D-B3E2-4847-388B-9EBEF9D042B6}"/>
                </a:ext>
              </a:extLst>
            </p:cNvPr>
            <p:cNvSpPr txBox="1"/>
            <p:nvPr/>
          </p:nvSpPr>
          <p:spPr>
            <a:xfrm>
              <a:off x="377305" y="3041807"/>
              <a:ext cx="11064922" cy="584775"/>
            </a:xfrm>
            <a:prstGeom prst="rect">
              <a:avLst/>
            </a:prstGeom>
            <a:noFill/>
          </p:spPr>
          <p:txBody>
            <a:bodyPr wrap="square">
              <a:spAutoFit/>
            </a:bodyPr>
            <a:lstStyle/>
            <a:p>
              <a:pPr algn="just" defTabSz="1086602">
                <a:defRPr/>
              </a:pPr>
              <a:r>
                <a:rPr lang="en-US" sz="1600" dirty="0">
                  <a:solidFill>
                    <a:schemeClr val="bg1">
                      <a:lumMod val="95000"/>
                    </a:schemeClr>
                  </a:solidFill>
                  <a:latin typeface="Calibri"/>
                  <a:cs typeface="Roboto Light"/>
                </a:rPr>
                <a:t>The authors would like to thank </a:t>
              </a:r>
              <a:r>
                <a:rPr lang="en-US" sz="1600" dirty="0" err="1">
                  <a:solidFill>
                    <a:schemeClr val="bg1">
                      <a:lumMod val="95000"/>
                    </a:schemeClr>
                  </a:solidFill>
                  <a:latin typeface="Calibri"/>
                  <a:cs typeface="Roboto Light"/>
                </a:rPr>
                <a:t>Tanaya</a:t>
              </a:r>
              <a:r>
                <a:rPr lang="en-US" sz="1600" dirty="0">
                  <a:solidFill>
                    <a:schemeClr val="bg1">
                      <a:lumMod val="95000"/>
                    </a:schemeClr>
                  </a:solidFill>
                  <a:latin typeface="Calibri"/>
                  <a:cs typeface="Roboto Light"/>
                </a:rPr>
                <a:t> </a:t>
              </a:r>
              <a:r>
                <a:rPr lang="en-US" sz="1600" dirty="0" err="1">
                  <a:solidFill>
                    <a:schemeClr val="bg1">
                      <a:lumMod val="95000"/>
                    </a:schemeClr>
                  </a:solidFill>
                  <a:latin typeface="Calibri"/>
                  <a:cs typeface="Roboto Light"/>
                </a:rPr>
                <a:t>Bharatan</a:t>
              </a:r>
              <a:r>
                <a:rPr lang="en-US" sz="1600" dirty="0">
                  <a:solidFill>
                    <a:schemeClr val="bg1">
                      <a:lumMod val="95000"/>
                    </a:schemeClr>
                  </a:solidFill>
                  <a:latin typeface="Calibri"/>
                  <a:cs typeface="Roboto Light"/>
                </a:rPr>
                <a:t>, Lead, Medical  Center of Excellence, Pfizer Upjohn, and Kaveri Sidhu, Senior  Scientific Communications Specialist, Pfizer Upjohn for providing medical writing support funded by Pfizer Upjohn.</a:t>
              </a:r>
            </a:p>
          </p:txBody>
        </p:sp>
        <p:sp>
          <p:nvSpPr>
            <p:cNvPr id="6" name="TextBox 5">
              <a:extLst>
                <a:ext uri="{FF2B5EF4-FFF2-40B4-BE49-F238E27FC236}">
                  <a16:creationId xmlns:a16="http://schemas.microsoft.com/office/drawing/2014/main" id="{FE408B08-6622-E0AD-4A59-55245B2E4CE3}"/>
                </a:ext>
              </a:extLst>
            </p:cNvPr>
            <p:cNvSpPr txBox="1"/>
            <p:nvPr/>
          </p:nvSpPr>
          <p:spPr>
            <a:xfrm>
              <a:off x="377305" y="4173372"/>
              <a:ext cx="10928444" cy="584775"/>
            </a:xfrm>
            <a:prstGeom prst="rect">
              <a:avLst/>
            </a:prstGeom>
            <a:noFill/>
          </p:spPr>
          <p:txBody>
            <a:bodyPr wrap="square">
              <a:spAutoFit/>
            </a:bodyPr>
            <a:lstStyle/>
            <a:p>
              <a:pPr algn="just" defTabSz="1086602">
                <a:defRPr/>
              </a:pPr>
              <a:r>
                <a:rPr lang="en-US" sz="1600" dirty="0">
                  <a:solidFill>
                    <a:schemeClr val="bg1">
                      <a:lumMod val="95000"/>
                    </a:schemeClr>
                  </a:solidFill>
                  <a:latin typeface="Calibri"/>
                  <a:cs typeface="Roboto Light"/>
                </a:rPr>
                <a:t>The author(s) received no financial support for the research, authorship, and publication of this article.</a:t>
              </a:r>
            </a:p>
            <a:p>
              <a:pPr algn="just" defTabSz="1086602">
                <a:defRPr/>
              </a:pPr>
              <a:r>
                <a:rPr lang="en-US" sz="1600" dirty="0">
                  <a:solidFill>
                    <a:schemeClr val="bg1">
                      <a:lumMod val="95000"/>
                    </a:schemeClr>
                  </a:solidFill>
                  <a:latin typeface="Calibri"/>
                  <a:cs typeface="Roboto Light"/>
                </a:rPr>
                <a:t>The study was sponsored by Upjohn – A legacy Pfizer Division. </a:t>
              </a:r>
            </a:p>
          </p:txBody>
        </p:sp>
        <p:sp>
          <p:nvSpPr>
            <p:cNvPr id="7" name="TextBox 6">
              <a:extLst>
                <a:ext uri="{FF2B5EF4-FFF2-40B4-BE49-F238E27FC236}">
                  <a16:creationId xmlns:a16="http://schemas.microsoft.com/office/drawing/2014/main" id="{A4671A2F-C497-F613-B123-1ECB47B0579B}"/>
                </a:ext>
              </a:extLst>
            </p:cNvPr>
            <p:cNvSpPr txBox="1"/>
            <p:nvPr/>
          </p:nvSpPr>
          <p:spPr>
            <a:xfrm>
              <a:off x="377305" y="3740794"/>
              <a:ext cx="6161964" cy="461665"/>
            </a:xfrm>
            <a:prstGeom prst="rect">
              <a:avLst/>
            </a:prstGeom>
            <a:noFill/>
          </p:spPr>
          <p:txBody>
            <a:bodyPr wrap="square">
              <a:spAutoFit/>
            </a:bodyPr>
            <a:lstStyle/>
            <a:p>
              <a:r>
                <a:rPr lang="en-IN" sz="2400" b="1" dirty="0">
                  <a:solidFill>
                    <a:schemeClr val="bg1"/>
                  </a:solidFill>
                </a:rPr>
                <a:t>Funding</a:t>
              </a:r>
            </a:p>
          </p:txBody>
        </p:sp>
        <p:sp>
          <p:nvSpPr>
            <p:cNvPr id="8" name="TextBox 7">
              <a:extLst>
                <a:ext uri="{FF2B5EF4-FFF2-40B4-BE49-F238E27FC236}">
                  <a16:creationId xmlns:a16="http://schemas.microsoft.com/office/drawing/2014/main" id="{ADB1C717-A198-BE36-EE48-A374ED39031D}"/>
                </a:ext>
              </a:extLst>
            </p:cNvPr>
            <p:cNvSpPr txBox="1"/>
            <p:nvPr/>
          </p:nvSpPr>
          <p:spPr>
            <a:xfrm>
              <a:off x="377305" y="4889437"/>
              <a:ext cx="10778318" cy="830997"/>
            </a:xfrm>
            <a:prstGeom prst="rect">
              <a:avLst/>
            </a:prstGeom>
            <a:noFill/>
          </p:spPr>
          <p:txBody>
            <a:bodyPr wrap="square">
              <a:spAutoFit/>
            </a:bodyPr>
            <a:lstStyle/>
            <a:p>
              <a:pPr algn="just"/>
              <a:r>
                <a:rPr lang="fr-FR" sz="1600" dirty="0" err="1">
                  <a:solidFill>
                    <a:schemeClr val="bg1"/>
                  </a:solidFill>
                </a:rPr>
                <a:t>Fadhil</a:t>
              </a:r>
              <a:r>
                <a:rPr lang="fr-FR" sz="1600" dirty="0">
                  <a:solidFill>
                    <a:schemeClr val="bg1"/>
                  </a:solidFill>
                </a:rPr>
                <a:t> I, Ali R, Al-</a:t>
              </a:r>
              <a:r>
                <a:rPr lang="fr-FR" sz="1600" dirty="0" err="1">
                  <a:solidFill>
                    <a:schemeClr val="bg1"/>
                  </a:solidFill>
                </a:rPr>
                <a:t>Raisi</a:t>
              </a:r>
              <a:r>
                <a:rPr lang="fr-FR" sz="1600" dirty="0">
                  <a:solidFill>
                    <a:schemeClr val="bg1"/>
                  </a:solidFill>
                </a:rPr>
                <a:t> SS, Bin </a:t>
              </a:r>
              <a:r>
                <a:rPr lang="fr-FR" sz="1600" dirty="0" err="1">
                  <a:solidFill>
                    <a:schemeClr val="bg1"/>
                  </a:solidFill>
                </a:rPr>
                <a:t>Belaila</a:t>
              </a:r>
              <a:r>
                <a:rPr lang="fr-FR" sz="1600" dirty="0">
                  <a:solidFill>
                    <a:schemeClr val="bg1"/>
                  </a:solidFill>
                </a:rPr>
                <a:t> BA, </a:t>
              </a:r>
              <a:r>
                <a:rPr lang="fr-FR" sz="1600" dirty="0" err="1">
                  <a:solidFill>
                    <a:schemeClr val="bg1"/>
                  </a:solidFill>
                </a:rPr>
                <a:t>Galadari</a:t>
              </a:r>
              <a:r>
                <a:rPr lang="fr-FR" sz="1600" dirty="0">
                  <a:solidFill>
                    <a:schemeClr val="bg1"/>
                  </a:solidFill>
                </a:rPr>
                <a:t> S, </a:t>
              </a:r>
              <a:r>
                <a:rPr lang="fr-FR" sz="1600" dirty="0" err="1">
                  <a:solidFill>
                    <a:schemeClr val="bg1"/>
                  </a:solidFill>
                </a:rPr>
                <a:t>Javed</a:t>
              </a:r>
              <a:r>
                <a:rPr lang="fr-FR" sz="1600" dirty="0">
                  <a:solidFill>
                    <a:schemeClr val="bg1"/>
                  </a:solidFill>
                </a:rPr>
                <a:t> A, Sulaiman K, </a:t>
              </a:r>
              <a:r>
                <a:rPr lang="fr-FR" sz="1600" dirty="0" err="1">
                  <a:solidFill>
                    <a:schemeClr val="bg1"/>
                  </a:solidFill>
                </a:rPr>
                <a:t>Saeed</a:t>
              </a:r>
              <a:r>
                <a:rPr lang="fr-FR" sz="1600" dirty="0">
                  <a:solidFill>
                    <a:schemeClr val="bg1"/>
                  </a:solidFill>
                </a:rPr>
                <a:t> K, </a:t>
              </a:r>
              <a:r>
                <a:rPr lang="fr-FR" sz="1600" dirty="0" err="1">
                  <a:solidFill>
                    <a:schemeClr val="bg1"/>
                  </a:solidFill>
                </a:rPr>
                <a:t>Arifeen</a:t>
              </a:r>
              <a:r>
                <a:rPr lang="fr-FR" sz="1600" dirty="0">
                  <a:solidFill>
                    <a:schemeClr val="bg1"/>
                  </a:solidFill>
                </a:rPr>
                <a:t> S. </a:t>
              </a:r>
              <a:r>
                <a:rPr lang="fr-FR" sz="1600" dirty="0" err="1">
                  <a:solidFill>
                    <a:schemeClr val="bg1"/>
                  </a:solidFill>
                </a:rPr>
                <a:t>Review</a:t>
              </a:r>
              <a:r>
                <a:rPr lang="fr-FR" sz="1600" dirty="0">
                  <a:solidFill>
                    <a:schemeClr val="bg1"/>
                  </a:solidFill>
                </a:rPr>
                <a:t> of National Healthcare </a:t>
              </a:r>
              <a:r>
                <a:rPr lang="fr-FR" sz="1600" dirty="0" err="1">
                  <a:solidFill>
                    <a:schemeClr val="bg1"/>
                  </a:solidFill>
                </a:rPr>
                <a:t>Systems</a:t>
              </a:r>
              <a:r>
                <a:rPr lang="fr-FR" sz="1600" dirty="0">
                  <a:solidFill>
                    <a:schemeClr val="bg1"/>
                  </a:solidFill>
                </a:rPr>
                <a:t> in the Gulf </a:t>
              </a:r>
              <a:r>
                <a:rPr lang="fr-FR" sz="1600" dirty="0" err="1">
                  <a:solidFill>
                    <a:schemeClr val="bg1"/>
                  </a:solidFill>
                </a:rPr>
                <a:t>Cooperation</a:t>
              </a:r>
              <a:r>
                <a:rPr lang="fr-FR" sz="1600" dirty="0">
                  <a:solidFill>
                    <a:schemeClr val="bg1"/>
                  </a:solidFill>
                </a:rPr>
                <a:t> Council Countries for </a:t>
              </a:r>
              <a:r>
                <a:rPr lang="fr-FR" sz="1600" dirty="0" err="1">
                  <a:solidFill>
                    <a:schemeClr val="bg1"/>
                  </a:solidFill>
                </a:rPr>
                <a:t>Noncommunicable</a:t>
              </a:r>
              <a:r>
                <a:rPr lang="fr-FR" sz="1600" dirty="0">
                  <a:solidFill>
                    <a:schemeClr val="bg1"/>
                  </a:solidFill>
                </a:rPr>
                <a:t> </a:t>
              </a:r>
              <a:r>
                <a:rPr lang="fr-FR" sz="1600" dirty="0" err="1">
                  <a:solidFill>
                    <a:schemeClr val="bg1"/>
                  </a:solidFill>
                </a:rPr>
                <a:t>Diseases</a:t>
              </a:r>
              <a:r>
                <a:rPr lang="fr-FR" sz="1600" dirty="0">
                  <a:solidFill>
                    <a:schemeClr val="bg1"/>
                  </a:solidFill>
                </a:rPr>
                <a:t> Management. Oman Med J. 2022 May 10;37(3):e370. </a:t>
              </a:r>
              <a:r>
                <a:rPr lang="fr-FR" sz="1600" dirty="0" err="1">
                  <a:solidFill>
                    <a:schemeClr val="bg1"/>
                  </a:solidFill>
                </a:rPr>
                <a:t>doi</a:t>
              </a:r>
              <a:r>
                <a:rPr lang="fr-FR" sz="1600" dirty="0">
                  <a:solidFill>
                    <a:schemeClr val="bg1"/>
                  </a:solidFill>
                </a:rPr>
                <a:t>: 10.5001/omj.2021.96.</a:t>
              </a:r>
            </a:p>
          </p:txBody>
        </p:sp>
      </p:grpSp>
    </p:spTree>
    <p:extLst>
      <p:ext uri="{BB962C8B-B14F-4D97-AF65-F5344CB8AC3E}">
        <p14:creationId xmlns:p14="http://schemas.microsoft.com/office/powerpoint/2010/main" val="4012873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640712D6-E9BD-2941-B436-A9854D2BD9AB}"/>
              </a:ext>
            </a:extLst>
          </p:cNvPr>
          <p:cNvGrpSpPr/>
          <p:nvPr/>
        </p:nvGrpSpPr>
        <p:grpSpPr>
          <a:xfrm>
            <a:off x="312674" y="472716"/>
            <a:ext cx="11459899" cy="6416062"/>
            <a:chOff x="312674" y="472716"/>
            <a:chExt cx="11459899" cy="6416062"/>
          </a:xfrm>
        </p:grpSpPr>
        <p:sp>
          <p:nvSpPr>
            <p:cNvPr id="22" name="Google Shape;937;p115">
              <a:extLst>
                <a:ext uri="{FF2B5EF4-FFF2-40B4-BE49-F238E27FC236}">
                  <a16:creationId xmlns:a16="http://schemas.microsoft.com/office/drawing/2014/main" id="{77439BE8-9CC1-426B-800D-71B4FDA3BAD0}"/>
                </a:ext>
              </a:extLst>
            </p:cNvPr>
            <p:cNvSpPr txBox="1"/>
            <p:nvPr/>
          </p:nvSpPr>
          <p:spPr>
            <a:xfrm>
              <a:off x="615399" y="472716"/>
              <a:ext cx="3466782" cy="432000"/>
            </a:xfrm>
            <a:prstGeom prst="rect">
              <a:avLst/>
            </a:prstGeom>
            <a:noFill/>
            <a:ln>
              <a:noFill/>
            </a:ln>
          </p:spPr>
          <p:txBody>
            <a:bodyPr spcFirstLastPara="1" wrap="square" lIns="0" tIns="45700" rIns="91425" bIns="45700" anchor="t" anchorCtr="0">
              <a:noAutofit/>
            </a:bodyPr>
            <a:lstStyle/>
            <a:p>
              <a:pPr marL="0" marR="0" lvl="0" indent="0" algn="l" rtl="0">
                <a:spcBef>
                  <a:spcPts val="0"/>
                </a:spcBef>
                <a:spcAft>
                  <a:spcPts val="0"/>
                </a:spcAft>
                <a:buNone/>
              </a:pPr>
              <a:r>
                <a:rPr lang="en-US" sz="2800" b="1" dirty="0">
                  <a:solidFill>
                    <a:srgbClr val="16685C"/>
                  </a:solidFill>
                  <a:latin typeface="Roboto Slab"/>
                  <a:ea typeface="Roboto Slab"/>
                  <a:cs typeface="Roboto Slab"/>
                  <a:sym typeface="Roboto Slab"/>
                </a:rPr>
                <a:t>Authors</a:t>
              </a:r>
            </a:p>
          </p:txBody>
        </p:sp>
        <p:sp>
          <p:nvSpPr>
            <p:cNvPr id="23" name="Google Shape;938;p115">
              <a:extLst>
                <a:ext uri="{FF2B5EF4-FFF2-40B4-BE49-F238E27FC236}">
                  <a16:creationId xmlns:a16="http://schemas.microsoft.com/office/drawing/2014/main" id="{F9910564-4A57-DEAC-AFFE-58111545BB1D}"/>
                </a:ext>
              </a:extLst>
            </p:cNvPr>
            <p:cNvSpPr txBox="1"/>
            <p:nvPr/>
          </p:nvSpPr>
          <p:spPr>
            <a:xfrm>
              <a:off x="346099" y="5804749"/>
              <a:ext cx="3650879" cy="276999"/>
            </a:xfrm>
            <a:prstGeom prst="rect">
              <a:avLst/>
            </a:prstGeom>
            <a:noFill/>
            <a:ln>
              <a:noFill/>
            </a:ln>
          </p:spPr>
          <p:txBody>
            <a:bodyPr spcFirstLastPara="1" wrap="square" lIns="91425" tIns="45700" rIns="91425" bIns="45700" anchor="t" anchorCtr="0">
              <a:noAutofit/>
            </a:bodyPr>
            <a:lstStyle/>
            <a:p>
              <a:pPr lvl="0"/>
              <a:r>
                <a:rPr lang="en-US" sz="1000" dirty="0">
                  <a:solidFill>
                    <a:schemeClr val="bg1">
                      <a:lumMod val="65000"/>
                    </a:schemeClr>
                  </a:solidFill>
                  <a:latin typeface="Roboto Slab" panose="020B0604020202020204" charset="0"/>
                  <a:ea typeface="Roboto Slab" panose="020B0604020202020204" charset="0"/>
                  <a:cs typeface="Roboto"/>
                  <a:sym typeface="Roboto"/>
                </a:rPr>
                <a:t>*Corresponding Author:  Ibtihalfadhil@gmail.com</a:t>
              </a:r>
            </a:p>
          </p:txBody>
        </p:sp>
        <p:sp>
          <p:nvSpPr>
            <p:cNvPr id="24" name="Google Shape;939;p115">
              <a:extLst>
                <a:ext uri="{FF2B5EF4-FFF2-40B4-BE49-F238E27FC236}">
                  <a16:creationId xmlns:a16="http://schemas.microsoft.com/office/drawing/2014/main" id="{50E232F7-D677-167D-FD44-CD9B67F766D7}"/>
                </a:ext>
              </a:extLst>
            </p:cNvPr>
            <p:cNvSpPr txBox="1"/>
            <p:nvPr/>
          </p:nvSpPr>
          <p:spPr>
            <a:xfrm>
              <a:off x="312674" y="4255813"/>
              <a:ext cx="7539013" cy="1413167"/>
            </a:xfrm>
            <a:prstGeom prst="rect">
              <a:avLst/>
            </a:prstGeom>
            <a:noFill/>
            <a:ln>
              <a:noFill/>
            </a:ln>
          </p:spPr>
          <p:txBody>
            <a:bodyPr spcFirstLastPara="1" wrap="square" lIns="0" tIns="45700" rIns="91425" bIns="45700" anchor="t" anchorCtr="0">
              <a:noAutofit/>
            </a:bodyPr>
            <a:lstStyle/>
            <a:p>
              <a:pPr lvl="0">
                <a:defRPr/>
              </a:pPr>
              <a:r>
                <a:rPr kumimoji="0" lang="en-US" sz="1000" b="0" i="0" u="none" strike="noStrike" kern="1200" cap="none" spc="0" normalizeH="0" baseline="30000" noProof="0" dirty="0">
                  <a:ln>
                    <a:noFill/>
                  </a:ln>
                  <a:effectLst/>
                  <a:uLnTx/>
                  <a:uFillTx/>
                  <a:latin typeface="Calibri Light"/>
                </a:rPr>
                <a:t>1</a:t>
              </a:r>
              <a:r>
                <a:rPr lang="en-US" sz="1000" dirty="0"/>
                <a:t>Eastern Mediterranean Noncommunicable Diseases Alliance, Kuwait City, Kuwait</a:t>
              </a:r>
              <a:endParaRPr kumimoji="0" lang="en-US" sz="1000" b="0" i="0" u="none" strike="noStrike" kern="1200" cap="none" spc="0" normalizeH="0" baseline="0" noProof="0" dirty="0">
                <a:ln>
                  <a:noFill/>
                </a:ln>
                <a:effectLst/>
                <a:uLnTx/>
                <a:uFillTx/>
                <a:latin typeface="Calibri Light"/>
              </a:endParaRPr>
            </a:p>
            <a:p>
              <a:pPr lvl="0">
                <a:defRPr/>
              </a:pPr>
              <a:r>
                <a:rPr kumimoji="0" lang="en-US" sz="1000" b="0" i="0" u="none" strike="noStrike" kern="1200" cap="none" spc="0" normalizeH="0" baseline="30000" noProof="0" dirty="0">
                  <a:ln>
                    <a:noFill/>
                  </a:ln>
                  <a:effectLst/>
                  <a:uLnTx/>
                  <a:uFillTx/>
                  <a:latin typeface="Calibri Light"/>
                </a:rPr>
                <a:t>2</a:t>
              </a:r>
              <a:r>
                <a:rPr lang="en-US" sz="1000" dirty="0"/>
                <a:t>Public Health Research Center, New York University Abu Dhabi, Abu Dhabi, UAE</a:t>
              </a:r>
            </a:p>
            <a:p>
              <a:pPr lvl="0">
                <a:defRPr/>
              </a:pPr>
              <a:r>
                <a:rPr kumimoji="0" lang="en-US" sz="1000" b="0" i="0" u="none" strike="noStrike" kern="1200" cap="none" spc="0" normalizeH="0" baseline="30000" noProof="0" dirty="0">
                  <a:ln>
                    <a:noFill/>
                  </a:ln>
                  <a:effectLst/>
                  <a:uLnTx/>
                  <a:uFillTx/>
                  <a:latin typeface="Calibri Light"/>
                </a:rPr>
                <a:t>3</a:t>
              </a:r>
              <a:r>
                <a:rPr lang="en-US" sz="1000" dirty="0"/>
                <a:t>Department of Noncommunicable Diseases, Directorate General of Primary Healthcare, Ministry of Health, Muscat, Oman</a:t>
              </a:r>
            </a:p>
            <a:p>
              <a:pPr lvl="0">
                <a:defRPr/>
              </a:pPr>
              <a:r>
                <a:rPr lang="en-US" sz="1000" baseline="30000" dirty="0">
                  <a:latin typeface="Calibri Light"/>
                </a:rPr>
                <a:t>4</a:t>
              </a:r>
              <a:r>
                <a:rPr lang="en-US" sz="1000" dirty="0"/>
                <a:t>NCD-Ministry of Health and Prevention, Member of Noncommunicable Diseases Supreme National Committee, Dubai, UAE</a:t>
              </a:r>
            </a:p>
            <a:p>
              <a:pPr lvl="0">
                <a:defRPr/>
              </a:pPr>
              <a:r>
                <a:rPr lang="en-US" sz="1000" baseline="30000" dirty="0">
                  <a:latin typeface="Calibri Light"/>
                </a:rPr>
                <a:t>5</a:t>
              </a:r>
              <a:r>
                <a:rPr lang="en-US" sz="1000" dirty="0"/>
                <a:t>Cell Death Signaling Laboratory, Experimental Research Building, Division of Science (Biology), New York University Abu Dhabi, </a:t>
              </a:r>
            </a:p>
            <a:p>
              <a:pPr lvl="0">
                <a:defRPr/>
              </a:pPr>
              <a:r>
                <a:rPr lang="en-US" sz="1000" dirty="0"/>
                <a:t>Abu Dhabi, UAE</a:t>
              </a:r>
            </a:p>
            <a:p>
              <a:pPr lvl="0">
                <a:defRPr/>
              </a:pPr>
              <a:r>
                <a:rPr lang="en-US" sz="1000" baseline="30000" dirty="0"/>
                <a:t>6</a:t>
              </a:r>
              <a:r>
                <a:rPr lang="en-US" sz="1000" dirty="0"/>
                <a:t>Warwick Medical School, University of Warwick, UK; World Psychiatric Association, UK</a:t>
              </a:r>
            </a:p>
            <a:p>
              <a:pPr lvl="0">
                <a:defRPr/>
              </a:pPr>
              <a:r>
                <a:rPr lang="en-US" sz="1000" baseline="30000" dirty="0"/>
                <a:t>7</a:t>
              </a:r>
              <a:r>
                <a:rPr lang="en-US" sz="1000" dirty="0"/>
                <a:t>National Heart Center, Royal Hospital; Specialized Medical Care, Ministry of Health, Muscat, Oman</a:t>
              </a:r>
            </a:p>
            <a:p>
              <a:pPr lvl="0">
                <a:defRPr/>
              </a:pPr>
              <a:r>
                <a:rPr lang="en-US" sz="1000" baseline="30000" dirty="0"/>
                <a:t>8</a:t>
              </a:r>
              <a:r>
                <a:rPr lang="en-US" sz="1000" dirty="0"/>
                <a:t>Medical Affairs, Pfizer Upjohn, Dubai, UAE</a:t>
              </a:r>
            </a:p>
            <a:p>
              <a:pPr lvl="0">
                <a:defRPr/>
              </a:pPr>
              <a:endParaRPr kumimoji="0" lang="en-US" sz="800" b="0" i="0" u="none" strike="noStrike" kern="1200" cap="none" spc="0" normalizeH="0" baseline="0" noProof="0" dirty="0">
                <a:ln>
                  <a:noFill/>
                </a:ln>
                <a:solidFill>
                  <a:prstClr val="black"/>
                </a:solidFill>
                <a:effectLst/>
                <a:uLnTx/>
                <a:uFillTx/>
                <a:latin typeface="Calibri Light"/>
                <a:ea typeface="+mn-ea"/>
                <a:cs typeface="+mn-cs"/>
              </a:endParaRPr>
            </a:p>
          </p:txBody>
        </p:sp>
        <p:sp>
          <p:nvSpPr>
            <p:cNvPr id="25" name="Google Shape;4194;p223">
              <a:extLst>
                <a:ext uri="{FF2B5EF4-FFF2-40B4-BE49-F238E27FC236}">
                  <a16:creationId xmlns:a16="http://schemas.microsoft.com/office/drawing/2014/main" id="{A3302750-F914-7425-D595-842B1AB4D7C4}"/>
                </a:ext>
              </a:extLst>
            </p:cNvPr>
            <p:cNvSpPr txBox="1"/>
            <p:nvPr/>
          </p:nvSpPr>
          <p:spPr>
            <a:xfrm>
              <a:off x="622268" y="1339829"/>
              <a:ext cx="2561003" cy="276999"/>
            </a:xfrm>
            <a:prstGeom prst="rect">
              <a:avLst/>
            </a:prstGeom>
            <a:solidFill>
              <a:schemeClr val="accent1">
                <a:lumMod val="50000"/>
              </a:schemeClr>
            </a:solidFill>
            <a:ln>
              <a:solidFill>
                <a:schemeClr val="accent1">
                  <a:lumMod val="50000"/>
                </a:schemeClr>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26" name="Google Shape;4195;p223">
              <a:extLst>
                <a:ext uri="{FF2B5EF4-FFF2-40B4-BE49-F238E27FC236}">
                  <a16:creationId xmlns:a16="http://schemas.microsoft.com/office/drawing/2014/main" id="{66CC9FB1-EA00-17DD-9461-5283859B5026}"/>
                </a:ext>
              </a:extLst>
            </p:cNvPr>
            <p:cNvSpPr txBox="1"/>
            <p:nvPr/>
          </p:nvSpPr>
          <p:spPr>
            <a:xfrm>
              <a:off x="605718" y="2960783"/>
              <a:ext cx="2588807" cy="297743"/>
            </a:xfrm>
            <a:prstGeom prst="rect">
              <a:avLst/>
            </a:prstGeom>
            <a:solidFill>
              <a:srgbClr val="52A89B"/>
            </a:solid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27" name="Google Shape;4196;p223">
              <a:extLst>
                <a:ext uri="{FF2B5EF4-FFF2-40B4-BE49-F238E27FC236}">
                  <a16:creationId xmlns:a16="http://schemas.microsoft.com/office/drawing/2014/main" id="{BF287E5B-E324-3C22-A1A6-62795055E683}"/>
                </a:ext>
              </a:extLst>
            </p:cNvPr>
            <p:cNvSpPr txBox="1"/>
            <p:nvPr/>
          </p:nvSpPr>
          <p:spPr>
            <a:xfrm>
              <a:off x="607067" y="3300386"/>
              <a:ext cx="2561002" cy="276999"/>
            </a:xfrm>
            <a:prstGeom prst="rect">
              <a:avLst/>
            </a:prstGeom>
            <a:solidFill>
              <a:srgbClr val="52A89B"/>
            </a:solidFill>
            <a:ln>
              <a:solidFill>
                <a:schemeClr val="accent2">
                  <a:lumMod val="75000"/>
                </a:schemeClr>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chemeClr val="tx1"/>
                </a:solidFill>
                <a:latin typeface="Calibri" panose="020F0502020204030204" pitchFamily="34" charset="0"/>
                <a:cs typeface="Calibri" panose="020F0502020204030204" pitchFamily="34" charset="0"/>
                <a:sym typeface="Arial"/>
              </a:endParaRPr>
            </a:p>
          </p:txBody>
        </p:sp>
        <p:sp>
          <p:nvSpPr>
            <p:cNvPr id="28" name="Google Shape;4197;p223">
              <a:extLst>
                <a:ext uri="{FF2B5EF4-FFF2-40B4-BE49-F238E27FC236}">
                  <a16:creationId xmlns:a16="http://schemas.microsoft.com/office/drawing/2014/main" id="{06617C87-167A-6F37-CEF9-BB8478C0FBAC}"/>
                </a:ext>
              </a:extLst>
            </p:cNvPr>
            <p:cNvSpPr txBox="1"/>
            <p:nvPr/>
          </p:nvSpPr>
          <p:spPr>
            <a:xfrm>
              <a:off x="596923" y="3957349"/>
              <a:ext cx="2561000" cy="276999"/>
            </a:xfrm>
            <a:prstGeom prst="rect">
              <a:avLst/>
            </a:prstGeom>
            <a:solidFill>
              <a:srgbClr val="16685C"/>
            </a:solidFill>
            <a:ln>
              <a:solidFill>
                <a:srgbClr val="16685C"/>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29" name="Google Shape;4198;p223">
              <a:extLst>
                <a:ext uri="{FF2B5EF4-FFF2-40B4-BE49-F238E27FC236}">
                  <a16:creationId xmlns:a16="http://schemas.microsoft.com/office/drawing/2014/main" id="{D45CBEE4-1AF2-34CC-DFAE-C5B24713C45F}"/>
                </a:ext>
              </a:extLst>
            </p:cNvPr>
            <p:cNvSpPr txBox="1"/>
            <p:nvPr/>
          </p:nvSpPr>
          <p:spPr>
            <a:xfrm>
              <a:off x="622267" y="1321905"/>
              <a:ext cx="2578133" cy="304096"/>
            </a:xfrm>
            <a:prstGeom prst="rect">
              <a:avLst/>
            </a:prstGeom>
            <a:solidFill>
              <a:srgbClr val="52A89B"/>
            </a:solidFill>
            <a:ln>
              <a:solidFill>
                <a:srgbClr val="16685C"/>
              </a:solidFill>
            </a:ln>
          </p:spPr>
          <p:txBody>
            <a:bodyPr spcFirstLastPara="1" wrap="square" lIns="91425" tIns="45700" rIns="91425" bIns="45700" anchor="t" anchorCtr="0">
              <a:noAutofit/>
            </a:bodyPr>
            <a:lstStyle/>
            <a:p>
              <a:pPr lvl="0">
                <a:buClr>
                  <a:srgbClr val="000000"/>
                </a:buClr>
                <a:buSzPts val="1200"/>
              </a:pPr>
              <a:r>
                <a:rPr lang="en-US" sz="1200" b="1" spc="100" dirty="0" err="1">
                  <a:solidFill>
                    <a:schemeClr val="lt1"/>
                  </a:solidFill>
                  <a:latin typeface="Calibri" panose="020F0502020204030204" pitchFamily="34" charset="0"/>
                  <a:ea typeface="Raleway"/>
                  <a:cs typeface="Calibri" panose="020F0502020204030204" pitchFamily="34" charset="0"/>
                  <a:sym typeface="Raleway"/>
                </a:rPr>
                <a:t>Ibtihal</a:t>
              </a:r>
              <a:r>
                <a:rPr lang="en-US" sz="1200" b="1" spc="100" dirty="0">
                  <a:solidFill>
                    <a:schemeClr val="lt1"/>
                  </a:solidFill>
                  <a:latin typeface="Calibri" panose="020F0502020204030204" pitchFamily="34" charset="0"/>
                  <a:ea typeface="Raleway"/>
                  <a:cs typeface="Calibri" panose="020F0502020204030204" pitchFamily="34" charset="0"/>
                  <a:sym typeface="Raleway"/>
                </a:rPr>
                <a:t> Fadhil</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1</a:t>
              </a:r>
              <a:r>
                <a:rPr lang="en-US" sz="1200" b="1" spc="100" dirty="0">
                  <a:solidFill>
                    <a:schemeClr val="lt1"/>
                  </a:solidFill>
                  <a:latin typeface="Calibri" panose="020F0502020204030204" pitchFamily="34" charset="0"/>
                  <a:ea typeface="Raleway"/>
                  <a:cs typeface="Calibri" panose="020F0502020204030204" pitchFamily="34" charset="0"/>
                  <a:sym typeface="Raleway"/>
                </a:rPr>
                <a:t>*</a:t>
              </a:r>
              <a:endParaRPr lang="en-US" sz="1400" b="0" i="0" u="none" strike="noStrike" cap="none" spc="100" dirty="0">
                <a:solidFill>
                  <a:srgbClr val="000000"/>
                </a:solidFill>
                <a:latin typeface="Calibri" panose="020F0502020204030204" pitchFamily="34" charset="0"/>
                <a:cs typeface="Calibri" panose="020F0502020204030204" pitchFamily="34" charset="0"/>
                <a:sym typeface="Arial"/>
              </a:endParaRPr>
            </a:p>
          </p:txBody>
        </p:sp>
        <p:sp>
          <p:nvSpPr>
            <p:cNvPr id="30" name="Google Shape;4199;p223">
              <a:extLst>
                <a:ext uri="{FF2B5EF4-FFF2-40B4-BE49-F238E27FC236}">
                  <a16:creationId xmlns:a16="http://schemas.microsoft.com/office/drawing/2014/main" id="{6CE2C4EE-2966-189C-28E1-63D8D5AB35F6}"/>
                </a:ext>
              </a:extLst>
            </p:cNvPr>
            <p:cNvSpPr txBox="1"/>
            <p:nvPr/>
          </p:nvSpPr>
          <p:spPr>
            <a:xfrm>
              <a:off x="617298" y="2973238"/>
              <a:ext cx="1733964" cy="276999"/>
            </a:xfrm>
            <a:prstGeom prst="rect">
              <a:avLst/>
            </a:prstGeom>
            <a:noFill/>
            <a:ln>
              <a:solidFill>
                <a:srgbClr val="16685C"/>
              </a:solidFill>
            </a:ln>
          </p:spPr>
          <p:txBody>
            <a:bodyPr spcFirstLastPara="1" wrap="square" lIns="91425" tIns="45700" rIns="91425" bIns="45700" anchor="t" anchorCtr="0">
              <a:noAutofit/>
            </a:bodyPr>
            <a:lstStyle/>
            <a:p>
              <a:pPr lvl="0">
                <a:buClr>
                  <a:srgbClr val="000000"/>
                </a:buClr>
                <a:buSzPts val="1200"/>
              </a:pPr>
              <a:r>
                <a:rPr lang="en-US" sz="1200" b="1" spc="100">
                  <a:solidFill>
                    <a:schemeClr val="lt1"/>
                  </a:solidFill>
                  <a:latin typeface="Calibri" panose="020F0502020204030204" pitchFamily="34" charset="0"/>
                  <a:ea typeface="Raleway"/>
                  <a:cs typeface="Calibri" panose="020F0502020204030204" pitchFamily="34" charset="0"/>
                  <a:sym typeface="Raleway"/>
                </a:rPr>
                <a:t>Afzal Javed</a:t>
              </a:r>
              <a:r>
                <a:rPr lang="en-US" sz="1200" b="1" spc="100" baseline="30000">
                  <a:solidFill>
                    <a:schemeClr val="lt1"/>
                  </a:solidFill>
                  <a:latin typeface="Calibri" panose="020F0502020204030204" pitchFamily="34" charset="0"/>
                  <a:ea typeface="Raleway"/>
                  <a:cs typeface="Calibri" panose="020F0502020204030204" pitchFamily="34" charset="0"/>
                  <a:sym typeface="Raleway"/>
                </a:rPr>
                <a:t>6</a:t>
              </a:r>
              <a:endParaRPr lang="en-US" sz="1400" b="0" i="0" u="none" strike="noStrike" cap="none" spc="100" baseline="30000">
                <a:solidFill>
                  <a:srgbClr val="000000"/>
                </a:solidFill>
                <a:latin typeface="Calibri" panose="020F0502020204030204" pitchFamily="34" charset="0"/>
                <a:cs typeface="Calibri" panose="020F0502020204030204" pitchFamily="34" charset="0"/>
                <a:sym typeface="Arial"/>
              </a:endParaRPr>
            </a:p>
          </p:txBody>
        </p:sp>
        <p:sp>
          <p:nvSpPr>
            <p:cNvPr id="31" name="Google Shape;4200;p223">
              <a:extLst>
                <a:ext uri="{FF2B5EF4-FFF2-40B4-BE49-F238E27FC236}">
                  <a16:creationId xmlns:a16="http://schemas.microsoft.com/office/drawing/2014/main" id="{69696666-B9B1-CD8C-B8C9-F6747DCD6084}"/>
                </a:ext>
              </a:extLst>
            </p:cNvPr>
            <p:cNvSpPr txBox="1"/>
            <p:nvPr/>
          </p:nvSpPr>
          <p:spPr>
            <a:xfrm>
              <a:off x="611592" y="3257848"/>
              <a:ext cx="2588807" cy="319223"/>
            </a:xfrm>
            <a:prstGeom prst="rect">
              <a:avLst/>
            </a:prstGeom>
            <a:solidFill>
              <a:srgbClr val="52A89B"/>
            </a:solidFill>
            <a:ln>
              <a:solidFill>
                <a:srgbClr val="16685C"/>
              </a:solidFill>
            </a:ln>
          </p:spPr>
          <p:txBody>
            <a:bodyPr spcFirstLastPara="1" wrap="square" lIns="91425" tIns="45700" rIns="91425" bIns="45700" anchor="t" anchorCtr="0">
              <a:noAutofit/>
            </a:bodyPr>
            <a:lstStyle/>
            <a:p>
              <a:pPr lvl="0">
                <a:buClr>
                  <a:srgbClr val="000000"/>
                </a:buClr>
                <a:buSzPts val="1200"/>
              </a:pPr>
              <a:r>
                <a:rPr lang="en-US" sz="1200" b="1" spc="100" dirty="0" err="1">
                  <a:solidFill>
                    <a:schemeClr val="lt1"/>
                  </a:solidFill>
                  <a:latin typeface="Calibri" panose="020F0502020204030204" pitchFamily="34" charset="0"/>
                  <a:ea typeface="Raleway"/>
                  <a:cs typeface="Calibri" panose="020F0502020204030204" pitchFamily="34" charset="0"/>
                  <a:sym typeface="Raleway"/>
                </a:rPr>
                <a:t>Kadhim</a:t>
              </a:r>
              <a:r>
                <a:rPr lang="en-US" sz="1200" b="1" spc="100" dirty="0">
                  <a:solidFill>
                    <a:schemeClr val="lt1"/>
                  </a:solidFill>
                  <a:latin typeface="Calibri" panose="020F0502020204030204" pitchFamily="34" charset="0"/>
                  <a:ea typeface="Raleway"/>
                  <a:cs typeface="Calibri" panose="020F0502020204030204" pitchFamily="34" charset="0"/>
                  <a:sym typeface="Raleway"/>
                </a:rPr>
                <a:t> Sulaiman</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7</a:t>
              </a:r>
              <a:endParaRPr lang="en-US" sz="1400" b="0" i="0" u="none" strike="noStrike" cap="none" spc="100" baseline="30000" dirty="0">
                <a:solidFill>
                  <a:schemeClr val="tx1"/>
                </a:solidFill>
                <a:latin typeface="Calibri" panose="020F0502020204030204" pitchFamily="34" charset="0"/>
                <a:cs typeface="Calibri" panose="020F0502020204030204" pitchFamily="34" charset="0"/>
                <a:sym typeface="Arial"/>
              </a:endParaRPr>
            </a:p>
          </p:txBody>
        </p:sp>
        <p:sp>
          <p:nvSpPr>
            <p:cNvPr id="32" name="Google Shape;4201;p223">
              <a:extLst>
                <a:ext uri="{FF2B5EF4-FFF2-40B4-BE49-F238E27FC236}">
                  <a16:creationId xmlns:a16="http://schemas.microsoft.com/office/drawing/2014/main" id="{E79F62A3-5576-EA0A-2700-2FCDD05323D6}"/>
                </a:ext>
              </a:extLst>
            </p:cNvPr>
            <p:cNvSpPr txBox="1"/>
            <p:nvPr/>
          </p:nvSpPr>
          <p:spPr>
            <a:xfrm>
              <a:off x="611414" y="3978815"/>
              <a:ext cx="1420698" cy="276999"/>
            </a:xfrm>
            <a:prstGeom prst="rect">
              <a:avLst/>
            </a:prstGeom>
            <a:noFill/>
            <a:ln>
              <a:noFill/>
            </a:ln>
          </p:spPr>
          <p:txBody>
            <a:bodyPr spcFirstLastPara="1" wrap="square" lIns="91425" tIns="45700" rIns="91425" bIns="45700" anchor="t" anchorCtr="0">
              <a:noAutofit/>
            </a:bodyPr>
            <a:lstStyle/>
            <a:p>
              <a:pPr lvl="0">
                <a:buClr>
                  <a:srgbClr val="000000"/>
                </a:buClr>
                <a:buSzPts val="1200"/>
              </a:pPr>
              <a:r>
                <a:rPr lang="en-US" sz="1200" b="1" spc="100">
                  <a:solidFill>
                    <a:schemeClr val="lt1"/>
                  </a:solidFill>
                  <a:latin typeface="Calibri" panose="020F0502020204030204" pitchFamily="34" charset="0"/>
                  <a:ea typeface="Raleway"/>
                  <a:cs typeface="Calibri" panose="020F0502020204030204" pitchFamily="34" charset="0"/>
                  <a:sym typeface="Raleway"/>
                </a:rPr>
                <a:t>Shams Arifeen</a:t>
              </a:r>
              <a:r>
                <a:rPr lang="en-US" sz="1200" b="1" spc="100" baseline="30000">
                  <a:solidFill>
                    <a:schemeClr val="lt1"/>
                  </a:solidFill>
                  <a:latin typeface="Calibri" panose="020F0502020204030204" pitchFamily="34" charset="0"/>
                  <a:ea typeface="Raleway"/>
                  <a:cs typeface="Calibri" panose="020F0502020204030204" pitchFamily="34" charset="0"/>
                  <a:sym typeface="Raleway"/>
                </a:rPr>
                <a:t>8</a:t>
              </a:r>
            </a:p>
          </p:txBody>
        </p:sp>
        <p:pic>
          <p:nvPicPr>
            <p:cNvPr id="34" name="Picture 33" descr="A picture containing icon&#10;&#10;Description automatically generated">
              <a:extLst>
                <a:ext uri="{FF2B5EF4-FFF2-40B4-BE49-F238E27FC236}">
                  <a16:creationId xmlns:a16="http://schemas.microsoft.com/office/drawing/2014/main" id="{A2638EF6-EC0A-CBC8-F843-5EF31E390297}"/>
                </a:ext>
              </a:extLst>
            </p:cNvPr>
            <p:cNvPicPr>
              <a:picLocks noChangeAspect="1"/>
            </p:cNvPicPr>
            <p:nvPr/>
          </p:nvPicPr>
          <p:blipFill>
            <a:blip r:embed="rId2" cstate="print">
              <a:biLevel thresh="50000"/>
              <a:extLst>
                <a:ext uri="{28A0092B-C50C-407E-A947-70E740481C1C}">
                  <a14:useLocalDpi xmlns:a14="http://schemas.microsoft.com/office/drawing/2010/main" val="0"/>
                </a:ext>
              </a:extLst>
            </a:blip>
            <a:stretch>
              <a:fillRect/>
            </a:stretch>
          </p:blipFill>
          <p:spPr>
            <a:xfrm>
              <a:off x="10838408" y="873806"/>
              <a:ext cx="56620" cy="45719"/>
            </a:xfrm>
            <a:prstGeom prst="rect">
              <a:avLst/>
            </a:prstGeom>
          </p:spPr>
        </p:pic>
        <p:sp>
          <p:nvSpPr>
            <p:cNvPr id="35" name="TextBox 34">
              <a:extLst>
                <a:ext uri="{FF2B5EF4-FFF2-40B4-BE49-F238E27FC236}">
                  <a16:creationId xmlns:a16="http://schemas.microsoft.com/office/drawing/2014/main" id="{2CE04C0E-1B32-F383-1268-F74481037958}"/>
                </a:ext>
              </a:extLst>
            </p:cNvPr>
            <p:cNvSpPr txBox="1"/>
            <p:nvPr/>
          </p:nvSpPr>
          <p:spPr>
            <a:xfrm>
              <a:off x="8697186" y="6519446"/>
              <a:ext cx="3075387" cy="369332"/>
            </a:xfrm>
            <a:prstGeom prst="rect">
              <a:avLst/>
            </a:prstGeom>
            <a:noFill/>
          </p:spPr>
          <p:txBody>
            <a:bodyPr wrap="square">
              <a:spAutoFit/>
            </a:bodyPr>
            <a:lstStyle/>
            <a:p>
              <a:pPr algn="r"/>
              <a:r>
                <a:rPr lang="en-US" sz="1000" b="1" dirty="0">
                  <a:solidFill>
                    <a:schemeClr val="bg1">
                      <a:lumMod val="50000"/>
                    </a:schemeClr>
                  </a:solidFill>
                </a:rPr>
                <a:t>UAE</a:t>
              </a:r>
              <a:r>
                <a:rPr lang="en-US" sz="1000" dirty="0">
                  <a:solidFill>
                    <a:schemeClr val="bg1">
                      <a:lumMod val="50000"/>
                    </a:schemeClr>
                  </a:solidFill>
                </a:rPr>
                <a:t>: United Arab Emirates; </a:t>
              </a:r>
              <a:r>
                <a:rPr lang="en-US" sz="1000" b="1" dirty="0">
                  <a:solidFill>
                    <a:schemeClr val="bg1">
                      <a:lumMod val="50000"/>
                    </a:schemeClr>
                  </a:solidFill>
                </a:rPr>
                <a:t>UK</a:t>
              </a:r>
              <a:r>
                <a:rPr lang="en-US" sz="1000" dirty="0">
                  <a:solidFill>
                    <a:schemeClr val="bg1">
                      <a:lumMod val="50000"/>
                    </a:schemeClr>
                  </a:solidFill>
                </a:rPr>
                <a:t>: United Kingdom</a:t>
              </a:r>
              <a:r>
                <a:rPr lang="en-US" sz="800" dirty="0">
                  <a:solidFill>
                    <a:schemeClr val="bg1">
                      <a:lumMod val="50000"/>
                    </a:schemeClr>
                  </a:solidFill>
                </a:rPr>
                <a:t> </a:t>
              </a:r>
              <a:endParaRPr lang="en-AE" sz="800" dirty="0">
                <a:solidFill>
                  <a:schemeClr val="bg1">
                    <a:lumMod val="50000"/>
                  </a:schemeClr>
                </a:solidFill>
              </a:endParaRPr>
            </a:p>
            <a:p>
              <a:pPr algn="r"/>
              <a:r>
                <a:rPr lang="en-US" sz="800" dirty="0">
                  <a:solidFill>
                    <a:schemeClr val="bg1">
                      <a:lumMod val="50000"/>
                    </a:schemeClr>
                  </a:solidFill>
                </a:rPr>
                <a:t> </a:t>
              </a:r>
              <a:endParaRPr lang="en-AE" sz="800" dirty="0">
                <a:solidFill>
                  <a:schemeClr val="bg1">
                    <a:lumMod val="50000"/>
                  </a:schemeClr>
                </a:solidFill>
              </a:endParaRPr>
            </a:p>
          </p:txBody>
        </p:sp>
        <p:sp>
          <p:nvSpPr>
            <p:cNvPr id="36" name="Google Shape;4194;p223">
              <a:extLst>
                <a:ext uri="{FF2B5EF4-FFF2-40B4-BE49-F238E27FC236}">
                  <a16:creationId xmlns:a16="http://schemas.microsoft.com/office/drawing/2014/main" id="{0D539B56-041A-8D6D-1DB0-B9F587DFCBC9}"/>
                </a:ext>
              </a:extLst>
            </p:cNvPr>
            <p:cNvSpPr txBox="1"/>
            <p:nvPr/>
          </p:nvSpPr>
          <p:spPr>
            <a:xfrm>
              <a:off x="615399" y="1711821"/>
              <a:ext cx="2585000" cy="236584"/>
            </a:xfrm>
            <a:prstGeom prst="rect">
              <a:avLst/>
            </a:prstGeom>
            <a:solidFill>
              <a:srgbClr val="52A89B"/>
            </a:solidFill>
            <a:ln>
              <a:solidFill>
                <a:srgbClr val="16685C"/>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37" name="Google Shape;4198;p223">
              <a:extLst>
                <a:ext uri="{FF2B5EF4-FFF2-40B4-BE49-F238E27FC236}">
                  <a16:creationId xmlns:a16="http://schemas.microsoft.com/office/drawing/2014/main" id="{1DC211E6-EABA-BCD1-30AF-19ACF89077FB}"/>
                </a:ext>
              </a:extLst>
            </p:cNvPr>
            <p:cNvSpPr txBox="1"/>
            <p:nvPr/>
          </p:nvSpPr>
          <p:spPr>
            <a:xfrm>
              <a:off x="617114" y="1681392"/>
              <a:ext cx="1683164" cy="276999"/>
            </a:xfrm>
            <a:prstGeom prst="rect">
              <a:avLst/>
            </a:prstGeom>
            <a:noFill/>
            <a:ln>
              <a:noFill/>
            </a:ln>
          </p:spPr>
          <p:txBody>
            <a:bodyPr spcFirstLastPara="1" wrap="square" lIns="91425" tIns="45700" rIns="91425" bIns="45700" anchor="t" anchorCtr="0">
              <a:noAutofit/>
            </a:bodyPr>
            <a:lstStyle/>
            <a:p>
              <a:pPr lvl="0">
                <a:buClr>
                  <a:srgbClr val="000000"/>
                </a:buClr>
                <a:buSzPts val="1200"/>
              </a:pPr>
              <a:r>
                <a:rPr lang="en-US" sz="1200" b="1" spc="100" dirty="0">
                  <a:solidFill>
                    <a:schemeClr val="lt1"/>
                  </a:solidFill>
                  <a:latin typeface="Calibri" panose="020F0502020204030204" pitchFamily="34" charset="0"/>
                  <a:ea typeface="Raleway"/>
                  <a:cs typeface="Calibri" panose="020F0502020204030204" pitchFamily="34" charset="0"/>
                  <a:sym typeface="Raleway"/>
                </a:rPr>
                <a:t>Raghib Ali</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2</a:t>
              </a:r>
              <a:endParaRPr lang="en-US" sz="1400" b="0" i="0" u="none" strike="noStrike" cap="none" spc="100" dirty="0">
                <a:solidFill>
                  <a:srgbClr val="000000"/>
                </a:solidFill>
                <a:latin typeface="Calibri" panose="020F0502020204030204" pitchFamily="34" charset="0"/>
                <a:cs typeface="Calibri" panose="020F0502020204030204" pitchFamily="34" charset="0"/>
                <a:sym typeface="Arial"/>
              </a:endParaRPr>
            </a:p>
          </p:txBody>
        </p:sp>
        <p:sp>
          <p:nvSpPr>
            <p:cNvPr id="38" name="Google Shape;4194;p223">
              <a:extLst>
                <a:ext uri="{FF2B5EF4-FFF2-40B4-BE49-F238E27FC236}">
                  <a16:creationId xmlns:a16="http://schemas.microsoft.com/office/drawing/2014/main" id="{2C0A36C7-4813-D13B-13E5-0F0E7CB2922E}"/>
                </a:ext>
              </a:extLst>
            </p:cNvPr>
            <p:cNvSpPr txBox="1"/>
            <p:nvPr/>
          </p:nvSpPr>
          <p:spPr>
            <a:xfrm>
              <a:off x="634435" y="2006304"/>
              <a:ext cx="2561003" cy="276999"/>
            </a:xfrm>
            <a:prstGeom prst="rect">
              <a:avLst/>
            </a:prstGeom>
            <a:solidFill>
              <a:srgbClr val="52A89B"/>
            </a:solidFill>
            <a:ln>
              <a:solidFill>
                <a:srgbClr val="16685C"/>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39" name="Google Shape;4198;p223">
              <a:extLst>
                <a:ext uri="{FF2B5EF4-FFF2-40B4-BE49-F238E27FC236}">
                  <a16:creationId xmlns:a16="http://schemas.microsoft.com/office/drawing/2014/main" id="{D807A125-9233-FC9C-D535-133699FD0E28}"/>
                </a:ext>
              </a:extLst>
            </p:cNvPr>
            <p:cNvSpPr txBox="1"/>
            <p:nvPr/>
          </p:nvSpPr>
          <p:spPr>
            <a:xfrm>
              <a:off x="617114" y="2004540"/>
              <a:ext cx="1683164" cy="276999"/>
            </a:xfrm>
            <a:prstGeom prst="rect">
              <a:avLst/>
            </a:prstGeom>
            <a:noFill/>
            <a:ln>
              <a:noFill/>
            </a:ln>
          </p:spPr>
          <p:txBody>
            <a:bodyPr spcFirstLastPara="1" wrap="square" lIns="91425" tIns="45700" rIns="91425" bIns="45700" anchor="t" anchorCtr="0">
              <a:noAutofit/>
            </a:bodyPr>
            <a:lstStyle/>
            <a:p>
              <a:pPr lvl="0">
                <a:buClr>
                  <a:srgbClr val="000000"/>
                </a:buClr>
                <a:buSzPts val="1200"/>
              </a:pPr>
              <a:r>
                <a:rPr lang="en-US" sz="1200" b="1" spc="100" dirty="0" err="1">
                  <a:solidFill>
                    <a:schemeClr val="lt1"/>
                  </a:solidFill>
                  <a:latin typeface="Calibri" panose="020F0502020204030204" pitchFamily="34" charset="0"/>
                  <a:ea typeface="Raleway"/>
                  <a:cs typeface="Calibri" panose="020F0502020204030204" pitchFamily="34" charset="0"/>
                  <a:sym typeface="Raleway"/>
                </a:rPr>
                <a:t>Shadha</a:t>
              </a:r>
              <a:r>
                <a:rPr lang="en-US" sz="1200" b="1" spc="100" dirty="0">
                  <a:solidFill>
                    <a:schemeClr val="lt1"/>
                  </a:solidFill>
                  <a:latin typeface="Calibri" panose="020F0502020204030204" pitchFamily="34" charset="0"/>
                  <a:ea typeface="Raleway"/>
                  <a:cs typeface="Calibri" panose="020F0502020204030204" pitchFamily="34" charset="0"/>
                  <a:sym typeface="Raleway"/>
                </a:rPr>
                <a:t> S. Al-Raisi</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3</a:t>
              </a:r>
              <a:endParaRPr lang="en-US" sz="1400" b="0" i="0" u="none" strike="noStrike" cap="none" spc="100" dirty="0">
                <a:solidFill>
                  <a:srgbClr val="000000"/>
                </a:solidFill>
                <a:latin typeface="Calibri" panose="020F0502020204030204" pitchFamily="34" charset="0"/>
                <a:cs typeface="Calibri" panose="020F0502020204030204" pitchFamily="34" charset="0"/>
                <a:sym typeface="Arial"/>
              </a:endParaRPr>
            </a:p>
          </p:txBody>
        </p:sp>
        <p:sp>
          <p:nvSpPr>
            <p:cNvPr id="40" name="Google Shape;4194;p223">
              <a:extLst>
                <a:ext uri="{FF2B5EF4-FFF2-40B4-BE49-F238E27FC236}">
                  <a16:creationId xmlns:a16="http://schemas.microsoft.com/office/drawing/2014/main" id="{8AC66613-5326-91F2-3319-98F494D0F617}"/>
                </a:ext>
              </a:extLst>
            </p:cNvPr>
            <p:cNvSpPr txBox="1"/>
            <p:nvPr/>
          </p:nvSpPr>
          <p:spPr>
            <a:xfrm>
              <a:off x="614595" y="2339349"/>
              <a:ext cx="2561003" cy="276999"/>
            </a:xfrm>
            <a:prstGeom prst="rect">
              <a:avLst/>
            </a:prstGeom>
            <a:solidFill>
              <a:schemeClr val="accent5">
                <a:lumMod val="50000"/>
              </a:schemeClr>
            </a:solid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41" name="Google Shape;4198;p223">
              <a:extLst>
                <a:ext uri="{FF2B5EF4-FFF2-40B4-BE49-F238E27FC236}">
                  <a16:creationId xmlns:a16="http://schemas.microsoft.com/office/drawing/2014/main" id="{9FD8E8CF-1F17-EA23-012A-0CEA00DF09C6}"/>
                </a:ext>
              </a:extLst>
            </p:cNvPr>
            <p:cNvSpPr txBox="1"/>
            <p:nvPr/>
          </p:nvSpPr>
          <p:spPr>
            <a:xfrm>
              <a:off x="612832" y="2324259"/>
              <a:ext cx="2588807" cy="272447"/>
            </a:xfrm>
            <a:prstGeom prst="rect">
              <a:avLst/>
            </a:prstGeom>
            <a:solidFill>
              <a:srgbClr val="52A89B"/>
            </a:solidFill>
            <a:ln>
              <a:noFill/>
            </a:ln>
          </p:spPr>
          <p:txBody>
            <a:bodyPr spcFirstLastPara="1" wrap="square" lIns="91425" tIns="45700" rIns="91425" bIns="45700" anchor="t" anchorCtr="0">
              <a:noAutofit/>
            </a:bodyPr>
            <a:lstStyle/>
            <a:p>
              <a:pPr lvl="0">
                <a:buClr>
                  <a:srgbClr val="000000"/>
                </a:buClr>
                <a:buSzPts val="1200"/>
              </a:pPr>
              <a:r>
                <a:rPr lang="en-US" sz="1200" b="1" spc="100" dirty="0" err="1">
                  <a:solidFill>
                    <a:schemeClr val="lt1"/>
                  </a:solidFill>
                  <a:latin typeface="Calibri" panose="020F0502020204030204" pitchFamily="34" charset="0"/>
                  <a:ea typeface="Raleway"/>
                  <a:cs typeface="Calibri" panose="020F0502020204030204" pitchFamily="34" charset="0"/>
                  <a:sym typeface="Raleway"/>
                </a:rPr>
                <a:t>Buthaina</a:t>
              </a:r>
              <a:r>
                <a:rPr lang="en-US" sz="1200" b="1" spc="100" dirty="0">
                  <a:solidFill>
                    <a:schemeClr val="lt1"/>
                  </a:solidFill>
                  <a:latin typeface="Calibri" panose="020F0502020204030204" pitchFamily="34" charset="0"/>
                  <a:ea typeface="Raleway"/>
                  <a:cs typeface="Calibri" panose="020F0502020204030204" pitchFamily="34" charset="0"/>
                  <a:sym typeface="Raleway"/>
                </a:rPr>
                <a:t> Abdulla Bin Belaila</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4</a:t>
              </a:r>
              <a:endParaRPr lang="en-US" sz="1200" b="0" i="0" u="none" strike="noStrike" cap="none" spc="100" baseline="30000" dirty="0">
                <a:solidFill>
                  <a:srgbClr val="000000"/>
                </a:solidFill>
                <a:latin typeface="Calibri" panose="020F0502020204030204" pitchFamily="34" charset="0"/>
                <a:cs typeface="Calibri" panose="020F0502020204030204" pitchFamily="34" charset="0"/>
                <a:sym typeface="Arial"/>
              </a:endParaRPr>
            </a:p>
          </p:txBody>
        </p:sp>
        <p:sp>
          <p:nvSpPr>
            <p:cNvPr id="42" name="Google Shape;4194;p223">
              <a:extLst>
                <a:ext uri="{FF2B5EF4-FFF2-40B4-BE49-F238E27FC236}">
                  <a16:creationId xmlns:a16="http://schemas.microsoft.com/office/drawing/2014/main" id="{62B7DF43-D2E2-61F3-8CE6-55E52578DC14}"/>
                </a:ext>
              </a:extLst>
            </p:cNvPr>
            <p:cNvSpPr txBox="1"/>
            <p:nvPr/>
          </p:nvSpPr>
          <p:spPr>
            <a:xfrm>
              <a:off x="607066" y="2662318"/>
              <a:ext cx="2561003" cy="276999"/>
            </a:xfrm>
            <a:prstGeom prst="rect">
              <a:avLst/>
            </a:prstGeom>
            <a:solidFill>
              <a:srgbClr val="52A89B"/>
            </a:solidFill>
            <a:ln>
              <a:solidFill>
                <a:schemeClr val="accent2">
                  <a:lumMod val="75000"/>
                </a:schemeClr>
              </a:solid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200"/>
                <a:buFont typeface="Arial"/>
                <a:buNone/>
              </a:pPr>
              <a:endParaRPr lang="en-US" sz="1400" b="0" i="0" u="none" strike="noStrike" cap="none">
                <a:solidFill>
                  <a:srgbClr val="000000"/>
                </a:solidFill>
                <a:latin typeface="Calibri" panose="020F0502020204030204" pitchFamily="34" charset="0"/>
                <a:cs typeface="Calibri" panose="020F0502020204030204" pitchFamily="34" charset="0"/>
                <a:sym typeface="Arial"/>
              </a:endParaRPr>
            </a:p>
          </p:txBody>
        </p:sp>
        <p:sp>
          <p:nvSpPr>
            <p:cNvPr id="43" name="Google Shape;4198;p223">
              <a:extLst>
                <a:ext uri="{FF2B5EF4-FFF2-40B4-BE49-F238E27FC236}">
                  <a16:creationId xmlns:a16="http://schemas.microsoft.com/office/drawing/2014/main" id="{2C227054-D81B-6382-4FAF-761B70D7501A}"/>
                </a:ext>
              </a:extLst>
            </p:cNvPr>
            <p:cNvSpPr txBox="1"/>
            <p:nvPr/>
          </p:nvSpPr>
          <p:spPr>
            <a:xfrm>
              <a:off x="604449" y="2669928"/>
              <a:ext cx="2595949" cy="269389"/>
            </a:xfrm>
            <a:prstGeom prst="rect">
              <a:avLst/>
            </a:prstGeom>
            <a:solidFill>
              <a:srgbClr val="52A89B"/>
            </a:solidFill>
            <a:ln>
              <a:solidFill>
                <a:srgbClr val="16685C"/>
              </a:solidFill>
            </a:ln>
          </p:spPr>
          <p:txBody>
            <a:bodyPr spcFirstLastPara="1" wrap="square" lIns="91425" tIns="45700" rIns="91425" bIns="45700" anchor="t" anchorCtr="0">
              <a:noAutofit/>
            </a:bodyPr>
            <a:lstStyle/>
            <a:p>
              <a:pPr lvl="0">
                <a:buClr>
                  <a:srgbClr val="000000"/>
                </a:buClr>
                <a:buSzPts val="1200"/>
              </a:pPr>
              <a:r>
                <a:rPr lang="en-US" sz="1200" b="1" spc="100" dirty="0" err="1">
                  <a:solidFill>
                    <a:schemeClr val="lt1"/>
                  </a:solidFill>
                  <a:latin typeface="Calibri" panose="020F0502020204030204" pitchFamily="34" charset="0"/>
                  <a:ea typeface="Raleway"/>
                  <a:cs typeface="Calibri" panose="020F0502020204030204" pitchFamily="34" charset="0"/>
                  <a:sym typeface="Raleway"/>
                </a:rPr>
                <a:t>Sehamuddin</a:t>
              </a:r>
              <a:r>
                <a:rPr lang="en-US" sz="1200" b="1" spc="100" dirty="0">
                  <a:solidFill>
                    <a:schemeClr val="lt1"/>
                  </a:solidFill>
                  <a:latin typeface="Calibri" panose="020F0502020204030204" pitchFamily="34" charset="0"/>
                  <a:ea typeface="Raleway"/>
                  <a:cs typeface="Calibri" panose="020F0502020204030204" pitchFamily="34" charset="0"/>
                  <a:sym typeface="Raleway"/>
                </a:rPr>
                <a:t> Galadari</a:t>
              </a:r>
              <a:r>
                <a:rPr lang="en-US" sz="1200" b="1" spc="100" baseline="30000" dirty="0">
                  <a:solidFill>
                    <a:schemeClr val="lt1"/>
                  </a:solidFill>
                  <a:latin typeface="Calibri" panose="020F0502020204030204" pitchFamily="34" charset="0"/>
                  <a:ea typeface="Raleway"/>
                  <a:cs typeface="Calibri" panose="020F0502020204030204" pitchFamily="34" charset="0"/>
                  <a:sym typeface="Raleway"/>
                </a:rPr>
                <a:t>5</a:t>
              </a:r>
              <a:endParaRPr lang="en-US" sz="1400" b="0" i="0" u="none" strike="noStrike" cap="none" spc="100" baseline="30000" dirty="0">
                <a:solidFill>
                  <a:srgbClr val="000000"/>
                </a:solidFill>
                <a:latin typeface="Calibri" panose="020F0502020204030204" pitchFamily="34" charset="0"/>
                <a:cs typeface="Calibri" panose="020F0502020204030204" pitchFamily="34" charset="0"/>
                <a:sym typeface="Arial"/>
              </a:endParaRPr>
            </a:p>
          </p:txBody>
        </p:sp>
        <p:sp>
          <p:nvSpPr>
            <p:cNvPr id="44" name="Google Shape;4197;p223">
              <a:extLst>
                <a:ext uri="{FF2B5EF4-FFF2-40B4-BE49-F238E27FC236}">
                  <a16:creationId xmlns:a16="http://schemas.microsoft.com/office/drawing/2014/main" id="{49877271-0C74-E6DF-D291-283F7370CE3A}"/>
                </a:ext>
              </a:extLst>
            </p:cNvPr>
            <p:cNvSpPr txBox="1"/>
            <p:nvPr/>
          </p:nvSpPr>
          <p:spPr>
            <a:xfrm>
              <a:off x="605305" y="3626769"/>
              <a:ext cx="2561000" cy="276999"/>
            </a:xfrm>
            <a:prstGeom prst="rect">
              <a:avLst/>
            </a:prstGeom>
            <a:solidFill>
              <a:srgbClr val="16685C"/>
            </a:solidFill>
            <a:ln>
              <a:solidFill>
                <a:schemeClr val="accent4">
                  <a:lumMod val="75000"/>
                </a:schemeClr>
              </a:solidFill>
            </a:ln>
          </p:spPr>
          <p:txBody>
            <a:bodyPr spcFirstLastPara="1" wrap="square" lIns="91425" tIns="45700" rIns="91425" bIns="45700" anchor="t" anchorCtr="0">
              <a:noAutofit/>
            </a:bodyPr>
            <a:lstStyle/>
            <a:p>
              <a:pPr lvl="0" algn="r">
                <a:buClr>
                  <a:srgbClr val="000000"/>
                </a:buClr>
                <a:buSzPts val="1200"/>
              </a:pPr>
              <a:endParaRPr lang="en-US" sz="1200" b="1" spc="100">
                <a:solidFill>
                  <a:schemeClr val="lt1"/>
                </a:solidFill>
                <a:latin typeface="Calibri" panose="020F0502020204030204" pitchFamily="34" charset="0"/>
                <a:ea typeface="Raleway"/>
                <a:cs typeface="Calibri" panose="020F0502020204030204" pitchFamily="34" charset="0"/>
                <a:sym typeface="Arial"/>
              </a:endParaRPr>
            </a:p>
          </p:txBody>
        </p:sp>
        <p:sp>
          <p:nvSpPr>
            <p:cNvPr id="45" name="Google Shape;4200;p223">
              <a:extLst>
                <a:ext uri="{FF2B5EF4-FFF2-40B4-BE49-F238E27FC236}">
                  <a16:creationId xmlns:a16="http://schemas.microsoft.com/office/drawing/2014/main" id="{74D780E4-1F07-0A37-4696-D0C93C9A338D}"/>
                </a:ext>
              </a:extLst>
            </p:cNvPr>
            <p:cNvSpPr txBox="1"/>
            <p:nvPr/>
          </p:nvSpPr>
          <p:spPr>
            <a:xfrm>
              <a:off x="604451" y="3634380"/>
              <a:ext cx="2553472" cy="269388"/>
            </a:xfrm>
            <a:prstGeom prst="rect">
              <a:avLst/>
            </a:prstGeom>
            <a:noFill/>
            <a:ln>
              <a:solidFill>
                <a:srgbClr val="16685C"/>
              </a:solidFill>
            </a:ln>
          </p:spPr>
          <p:txBody>
            <a:bodyPr spcFirstLastPara="1" wrap="square" lIns="91425" tIns="45700" rIns="91425" bIns="45700" anchor="t" anchorCtr="0">
              <a:noAutofit/>
            </a:bodyPr>
            <a:lstStyle/>
            <a:p>
              <a:pPr lvl="0">
                <a:buClr>
                  <a:srgbClr val="000000"/>
                </a:buClr>
                <a:buSzPts val="1200"/>
              </a:pPr>
              <a:r>
                <a:rPr lang="en-US" sz="1200" b="1" spc="100" err="1">
                  <a:solidFill>
                    <a:schemeClr val="lt1"/>
                  </a:solidFill>
                  <a:latin typeface="Calibri" panose="020F0502020204030204" pitchFamily="34" charset="0"/>
                  <a:ea typeface="Raleway"/>
                  <a:cs typeface="Calibri" panose="020F0502020204030204" pitchFamily="34" charset="0"/>
                  <a:sym typeface="Raleway"/>
                </a:rPr>
                <a:t>Kanwal</a:t>
              </a:r>
              <a:r>
                <a:rPr lang="en-US" sz="1200" b="1" spc="100">
                  <a:solidFill>
                    <a:schemeClr val="lt1"/>
                  </a:solidFill>
                  <a:latin typeface="Calibri" panose="020F0502020204030204" pitchFamily="34" charset="0"/>
                  <a:ea typeface="Raleway"/>
                  <a:cs typeface="Calibri" panose="020F0502020204030204" pitchFamily="34" charset="0"/>
                  <a:sym typeface="Raleway"/>
                </a:rPr>
                <a:t> Saeed</a:t>
              </a:r>
              <a:r>
                <a:rPr lang="en-US" sz="1200" b="1" spc="100" baseline="30000">
                  <a:solidFill>
                    <a:schemeClr val="lt1"/>
                  </a:solidFill>
                  <a:latin typeface="Calibri" panose="020F0502020204030204" pitchFamily="34" charset="0"/>
                  <a:ea typeface="Raleway"/>
                  <a:cs typeface="Calibri" panose="020F0502020204030204" pitchFamily="34" charset="0"/>
                  <a:sym typeface="Raleway"/>
                </a:rPr>
                <a:t>8</a:t>
              </a:r>
              <a:endParaRPr lang="en-US" sz="1400" b="0" i="0" u="none" strike="noStrike" cap="none" spc="100" baseline="30000">
                <a:solidFill>
                  <a:schemeClr val="tx1"/>
                </a:solidFill>
                <a:latin typeface="Calibri" panose="020F0502020204030204" pitchFamily="34" charset="0"/>
                <a:cs typeface="Calibri" panose="020F0502020204030204" pitchFamily="34" charset="0"/>
                <a:sym typeface="Arial"/>
              </a:endParaRPr>
            </a:p>
          </p:txBody>
        </p:sp>
      </p:grpSp>
    </p:spTree>
    <p:extLst>
      <p:ext uri="{BB962C8B-B14F-4D97-AF65-F5344CB8AC3E}">
        <p14:creationId xmlns:p14="http://schemas.microsoft.com/office/powerpoint/2010/main" val="2169740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407603C1-BC07-44C1-35A1-D0680E7F48A4}"/>
              </a:ext>
            </a:extLst>
          </p:cNvPr>
          <p:cNvGrpSpPr/>
          <p:nvPr/>
        </p:nvGrpSpPr>
        <p:grpSpPr>
          <a:xfrm>
            <a:off x="931587" y="552241"/>
            <a:ext cx="10328827" cy="5157626"/>
            <a:chOff x="438489" y="1027417"/>
            <a:chExt cx="10328827" cy="5157626"/>
          </a:xfrm>
        </p:grpSpPr>
        <p:grpSp>
          <p:nvGrpSpPr>
            <p:cNvPr id="2" name="Group 1">
              <a:extLst>
                <a:ext uri="{FF2B5EF4-FFF2-40B4-BE49-F238E27FC236}">
                  <a16:creationId xmlns:a16="http://schemas.microsoft.com/office/drawing/2014/main" id="{86641177-C0D1-285D-8C95-A5DFC5278150}"/>
                </a:ext>
              </a:extLst>
            </p:cNvPr>
            <p:cNvGrpSpPr/>
            <p:nvPr/>
          </p:nvGrpSpPr>
          <p:grpSpPr>
            <a:xfrm>
              <a:off x="6217163" y="1027417"/>
              <a:ext cx="4550153" cy="5157626"/>
              <a:chOff x="576653" y="1742555"/>
              <a:chExt cx="3874071" cy="4288821"/>
            </a:xfrm>
          </p:grpSpPr>
          <p:sp>
            <p:nvSpPr>
              <p:cNvPr id="6" name="Rectangle 5">
                <a:extLst>
                  <a:ext uri="{FF2B5EF4-FFF2-40B4-BE49-F238E27FC236}">
                    <a16:creationId xmlns:a16="http://schemas.microsoft.com/office/drawing/2014/main" id="{AF90EC9C-CEAD-DD32-0FD5-A522074275A1}"/>
                  </a:ext>
                </a:extLst>
              </p:cNvPr>
              <p:cNvSpPr/>
              <p:nvPr/>
            </p:nvSpPr>
            <p:spPr>
              <a:xfrm>
                <a:off x="2307574" y="1905136"/>
                <a:ext cx="2137250"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INTRODUCTION</a:t>
                </a:r>
              </a:p>
            </p:txBody>
          </p:sp>
          <p:sp>
            <p:nvSpPr>
              <p:cNvPr id="7" name="Rectangle 6">
                <a:extLst>
                  <a:ext uri="{FF2B5EF4-FFF2-40B4-BE49-F238E27FC236}">
                    <a16:creationId xmlns:a16="http://schemas.microsoft.com/office/drawing/2014/main" id="{AEE99DCB-4DAF-E48D-B1D6-4C8749307FDD}"/>
                  </a:ext>
                </a:extLst>
              </p:cNvPr>
              <p:cNvSpPr/>
              <p:nvPr/>
            </p:nvSpPr>
            <p:spPr>
              <a:xfrm flipH="1">
                <a:off x="595062" y="1742555"/>
                <a:ext cx="1287317" cy="52322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25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01</a:t>
                </a:r>
              </a:p>
            </p:txBody>
          </p:sp>
          <p:sp>
            <p:nvSpPr>
              <p:cNvPr id="9" name="Rectangle 8">
                <a:extLst>
                  <a:ext uri="{FF2B5EF4-FFF2-40B4-BE49-F238E27FC236}">
                    <a16:creationId xmlns:a16="http://schemas.microsoft.com/office/drawing/2014/main" id="{E74E3D40-F216-DCC8-C3A0-A6D1000E5FBE}"/>
                  </a:ext>
                </a:extLst>
              </p:cNvPr>
              <p:cNvSpPr/>
              <p:nvPr/>
            </p:nvSpPr>
            <p:spPr>
              <a:xfrm>
                <a:off x="2411793" y="3294734"/>
                <a:ext cx="2038931"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bg1"/>
                    </a:solidFill>
                    <a:latin typeface="Nexa Bold" panose="02000000000000000000" pitchFamily="50" charset="0"/>
                    <a:cs typeface="Segoe UI Light" panose="020B0502040204020203" pitchFamily="34" charset="0"/>
                  </a:rPr>
                  <a:t>METHOD</a:t>
                </a:r>
                <a:endParaRPr kumimoji="0" lang="en-US" sz="16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endParaRPr>
              </a:p>
            </p:txBody>
          </p:sp>
          <p:sp>
            <p:nvSpPr>
              <p:cNvPr id="10" name="Rectangle 9">
                <a:extLst>
                  <a:ext uri="{FF2B5EF4-FFF2-40B4-BE49-F238E27FC236}">
                    <a16:creationId xmlns:a16="http://schemas.microsoft.com/office/drawing/2014/main" id="{8F1A2FE9-B2B9-453F-D923-054D4FAF907C}"/>
                  </a:ext>
                </a:extLst>
              </p:cNvPr>
              <p:cNvSpPr/>
              <p:nvPr/>
            </p:nvSpPr>
            <p:spPr>
              <a:xfrm flipH="1">
                <a:off x="579758" y="3132290"/>
                <a:ext cx="1287317" cy="52322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25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02</a:t>
                </a:r>
              </a:p>
            </p:txBody>
          </p:sp>
          <p:sp>
            <p:nvSpPr>
              <p:cNvPr id="12" name="Rectangle 11">
                <a:extLst>
                  <a:ext uri="{FF2B5EF4-FFF2-40B4-BE49-F238E27FC236}">
                    <a16:creationId xmlns:a16="http://schemas.microsoft.com/office/drawing/2014/main" id="{2EF3AEE7-2B7A-D513-9A66-F7A2C029DD46}"/>
                  </a:ext>
                </a:extLst>
              </p:cNvPr>
              <p:cNvSpPr/>
              <p:nvPr/>
            </p:nvSpPr>
            <p:spPr>
              <a:xfrm>
                <a:off x="2344460" y="4464494"/>
                <a:ext cx="2038931"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RESULTS</a:t>
                </a:r>
              </a:p>
            </p:txBody>
          </p:sp>
          <p:sp>
            <p:nvSpPr>
              <p:cNvPr id="13" name="Rectangle 12">
                <a:extLst>
                  <a:ext uri="{FF2B5EF4-FFF2-40B4-BE49-F238E27FC236}">
                    <a16:creationId xmlns:a16="http://schemas.microsoft.com/office/drawing/2014/main" id="{60128859-0C80-1287-60E4-7C4C02D3528B}"/>
                  </a:ext>
                </a:extLst>
              </p:cNvPr>
              <p:cNvSpPr/>
              <p:nvPr/>
            </p:nvSpPr>
            <p:spPr>
              <a:xfrm flipH="1">
                <a:off x="576653" y="4433790"/>
                <a:ext cx="1287317" cy="52322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25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03</a:t>
                </a:r>
              </a:p>
            </p:txBody>
          </p:sp>
          <p:grpSp>
            <p:nvGrpSpPr>
              <p:cNvPr id="14" name="Group 13">
                <a:extLst>
                  <a:ext uri="{FF2B5EF4-FFF2-40B4-BE49-F238E27FC236}">
                    <a16:creationId xmlns:a16="http://schemas.microsoft.com/office/drawing/2014/main" id="{CE29A2D1-8E4D-4410-A3F5-88430C0F8326}"/>
                  </a:ext>
                </a:extLst>
              </p:cNvPr>
              <p:cNvGrpSpPr/>
              <p:nvPr/>
            </p:nvGrpSpPr>
            <p:grpSpPr>
              <a:xfrm>
                <a:off x="1978099" y="1894647"/>
                <a:ext cx="218450" cy="4033906"/>
                <a:chOff x="1992482" y="1853550"/>
                <a:chExt cx="204990" cy="3943132"/>
              </a:xfrm>
              <a:solidFill>
                <a:schemeClr val="bg1"/>
              </a:solidFill>
            </p:grpSpPr>
            <p:cxnSp>
              <p:nvCxnSpPr>
                <p:cNvPr id="15" name="Straight Connector 14">
                  <a:extLst>
                    <a:ext uri="{FF2B5EF4-FFF2-40B4-BE49-F238E27FC236}">
                      <a16:creationId xmlns:a16="http://schemas.microsoft.com/office/drawing/2014/main" id="{EA0719EB-E8FB-21BF-CFF1-9A5760D6DFB2}"/>
                    </a:ext>
                  </a:extLst>
                </p:cNvPr>
                <p:cNvCxnSpPr>
                  <a:cxnSpLocks/>
                  <a:endCxn id="19" idx="0"/>
                </p:cNvCxnSpPr>
                <p:nvPr/>
              </p:nvCxnSpPr>
              <p:spPr>
                <a:xfrm>
                  <a:off x="2094977" y="1966971"/>
                  <a:ext cx="0" cy="3674498"/>
                </a:xfrm>
                <a:prstGeom prst="line">
                  <a:avLst/>
                </a:prstGeom>
                <a:grpFill/>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87FBEB41-C2CA-8FA9-BD6B-7825046FE500}"/>
                    </a:ext>
                  </a:extLst>
                </p:cNvPr>
                <p:cNvSpPr/>
                <p:nvPr/>
              </p:nvSpPr>
              <p:spPr>
                <a:xfrm>
                  <a:off x="1992482" y="1853550"/>
                  <a:ext cx="204990" cy="204989"/>
                </a:xfrm>
                <a:prstGeom prst="ellipse">
                  <a:avLst/>
                </a:prstGeom>
                <a:grpFill/>
                <a:ln w="31750">
                  <a:solidFill>
                    <a:srgbClr val="FFFFFF"/>
                  </a:solid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schemeClr val="bg1"/>
                    </a:solidFill>
                    <a:effectLst/>
                    <a:uLnTx/>
                    <a:uFillTx/>
                    <a:latin typeface="Calibri Light"/>
                    <a:ea typeface="+mn-ea"/>
                    <a:cs typeface="+mn-cs"/>
                  </a:endParaRPr>
                </a:p>
              </p:txBody>
            </p:sp>
            <p:sp>
              <p:nvSpPr>
                <p:cNvPr id="17" name="Oval 16">
                  <a:extLst>
                    <a:ext uri="{FF2B5EF4-FFF2-40B4-BE49-F238E27FC236}">
                      <a16:creationId xmlns:a16="http://schemas.microsoft.com/office/drawing/2014/main" id="{997A42D4-E8A5-0029-6707-5B5B46E410BE}"/>
                    </a:ext>
                  </a:extLst>
                </p:cNvPr>
                <p:cNvSpPr/>
                <p:nvPr/>
              </p:nvSpPr>
              <p:spPr>
                <a:xfrm>
                  <a:off x="2017369" y="3335720"/>
                  <a:ext cx="155215" cy="155214"/>
                </a:xfrm>
                <a:prstGeom prst="ellipse">
                  <a:avLst/>
                </a:prstGeom>
                <a:grpFill/>
                <a:ln w="31750">
                  <a:solidFill>
                    <a:srgbClr val="FFFFFF"/>
                  </a:solid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schemeClr val="bg1"/>
                    </a:solidFill>
                    <a:effectLst/>
                    <a:uLnTx/>
                    <a:uFillTx/>
                    <a:latin typeface="Calibri Light"/>
                    <a:ea typeface="+mn-ea"/>
                    <a:cs typeface="+mn-cs"/>
                  </a:endParaRPr>
                </a:p>
              </p:txBody>
            </p:sp>
            <p:sp>
              <p:nvSpPr>
                <p:cNvPr id="18" name="Oval 17">
                  <a:extLst>
                    <a:ext uri="{FF2B5EF4-FFF2-40B4-BE49-F238E27FC236}">
                      <a16:creationId xmlns:a16="http://schemas.microsoft.com/office/drawing/2014/main" id="{60D1A4B3-74C3-72E4-BF06-69F1F5231314}"/>
                    </a:ext>
                  </a:extLst>
                </p:cNvPr>
                <p:cNvSpPr/>
                <p:nvPr/>
              </p:nvSpPr>
              <p:spPr>
                <a:xfrm>
                  <a:off x="2017369" y="4488595"/>
                  <a:ext cx="155215" cy="155214"/>
                </a:xfrm>
                <a:prstGeom prst="ellipse">
                  <a:avLst/>
                </a:prstGeom>
                <a:grpFill/>
                <a:ln w="31750">
                  <a:solidFill>
                    <a:srgbClr val="FFFFFF"/>
                  </a:solid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schemeClr val="bg1"/>
                    </a:solidFill>
                    <a:effectLst/>
                    <a:uLnTx/>
                    <a:uFillTx/>
                    <a:latin typeface="Calibri Light"/>
                    <a:ea typeface="+mn-ea"/>
                    <a:cs typeface="+mn-cs"/>
                  </a:endParaRPr>
                </a:p>
              </p:txBody>
            </p:sp>
            <p:sp>
              <p:nvSpPr>
                <p:cNvPr id="19" name="Oval 18">
                  <a:extLst>
                    <a:ext uri="{FF2B5EF4-FFF2-40B4-BE49-F238E27FC236}">
                      <a16:creationId xmlns:a16="http://schemas.microsoft.com/office/drawing/2014/main" id="{55FFBC63-B1F3-7743-2F38-AF96C490FAB2}"/>
                    </a:ext>
                  </a:extLst>
                </p:cNvPr>
                <p:cNvSpPr/>
                <p:nvPr/>
              </p:nvSpPr>
              <p:spPr>
                <a:xfrm>
                  <a:off x="2017369" y="5641468"/>
                  <a:ext cx="155215" cy="155214"/>
                </a:xfrm>
                <a:prstGeom prst="ellipse">
                  <a:avLst/>
                </a:prstGeom>
                <a:grpFill/>
                <a:ln w="31750">
                  <a:solidFill>
                    <a:srgbClr val="FFFFFF"/>
                  </a:solidFill>
                </a:ln>
                <a:effectLst>
                  <a:outerShdw blurRad="127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125" b="0" i="0" u="none" strike="noStrike" kern="1200" cap="none" spc="0" normalizeH="0" baseline="0" noProof="0">
                    <a:ln>
                      <a:noFill/>
                    </a:ln>
                    <a:solidFill>
                      <a:schemeClr val="bg1"/>
                    </a:solidFill>
                    <a:effectLst/>
                    <a:uLnTx/>
                    <a:uFillTx/>
                    <a:latin typeface="Calibri Light"/>
                    <a:ea typeface="+mn-ea"/>
                    <a:cs typeface="+mn-cs"/>
                  </a:endParaRPr>
                </a:p>
              </p:txBody>
            </p:sp>
          </p:grpSp>
          <p:sp>
            <p:nvSpPr>
              <p:cNvPr id="21" name="Rectangle 20">
                <a:extLst>
                  <a:ext uri="{FF2B5EF4-FFF2-40B4-BE49-F238E27FC236}">
                    <a16:creationId xmlns:a16="http://schemas.microsoft.com/office/drawing/2014/main" id="{7BAC997C-47C3-9521-2BA6-C32FC076273E}"/>
                  </a:ext>
                </a:extLst>
              </p:cNvPr>
              <p:cNvSpPr/>
              <p:nvPr/>
            </p:nvSpPr>
            <p:spPr>
              <a:xfrm>
                <a:off x="2405894" y="5589999"/>
                <a:ext cx="2038931" cy="33855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CONCLUSION</a:t>
                </a:r>
              </a:p>
            </p:txBody>
          </p:sp>
          <p:sp>
            <p:nvSpPr>
              <p:cNvPr id="22" name="Rectangle 21">
                <a:extLst>
                  <a:ext uri="{FF2B5EF4-FFF2-40B4-BE49-F238E27FC236}">
                    <a16:creationId xmlns:a16="http://schemas.microsoft.com/office/drawing/2014/main" id="{D83E59C6-3DEE-3D79-E9EE-C6F55FE4E0EC}"/>
                  </a:ext>
                </a:extLst>
              </p:cNvPr>
              <p:cNvSpPr/>
              <p:nvPr/>
            </p:nvSpPr>
            <p:spPr>
              <a:xfrm flipH="1">
                <a:off x="638087" y="5508156"/>
                <a:ext cx="1287317" cy="523220"/>
              </a:xfrm>
              <a:prstGeom prst="rect">
                <a:avLst/>
              </a:prstGeom>
            </p:spPr>
            <p:txBody>
              <a:bodyPr wrap="square">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2500" b="1" i="0" u="none" strike="noStrike" kern="1200" cap="none" spc="0" normalizeH="0" baseline="0" noProof="0" dirty="0">
                    <a:ln>
                      <a:noFill/>
                    </a:ln>
                    <a:solidFill>
                      <a:schemeClr val="bg1"/>
                    </a:solidFill>
                    <a:effectLst/>
                    <a:uLnTx/>
                    <a:uFillTx/>
                    <a:latin typeface="Nexa Bold" panose="02000000000000000000" pitchFamily="50" charset="0"/>
                    <a:ea typeface="+mn-ea"/>
                    <a:cs typeface="Segoe UI Light" panose="020B0502040204020203" pitchFamily="34" charset="0"/>
                  </a:rPr>
                  <a:t>04</a:t>
                </a:r>
              </a:p>
            </p:txBody>
          </p:sp>
        </p:grpSp>
        <p:sp>
          <p:nvSpPr>
            <p:cNvPr id="23" name="Rectangle 22">
              <a:extLst>
                <a:ext uri="{FF2B5EF4-FFF2-40B4-BE49-F238E27FC236}">
                  <a16:creationId xmlns:a16="http://schemas.microsoft.com/office/drawing/2014/main" id="{F5A449AE-04AD-7C2E-D5BD-EC85196059AF}"/>
                </a:ext>
              </a:extLst>
            </p:cNvPr>
            <p:cNvSpPr/>
            <p:nvPr/>
          </p:nvSpPr>
          <p:spPr>
            <a:xfrm>
              <a:off x="438489" y="2083890"/>
              <a:ext cx="6145320" cy="3044680"/>
            </a:xfrm>
            <a:prstGeom prst="rect">
              <a:avLst/>
            </a:prstGeom>
          </p:spPr>
          <p:txBody>
            <a:bodyPr wrap="square">
              <a:spAutoFit/>
            </a:bodyPr>
            <a:lstStyle/>
            <a:p>
              <a:pPr lvl="0">
                <a:lnSpc>
                  <a:spcPct val="130000"/>
                </a:lnSpc>
                <a:defRPr/>
              </a:pPr>
              <a:r>
                <a:rPr lang="en-US" sz="3000" b="1" kern="100" dirty="0">
                  <a:solidFill>
                    <a:schemeClr val="bg1"/>
                  </a:solidFill>
                  <a:cs typeface="Segoe UI" panose="020B0502040204020203" pitchFamily="34" charset="0"/>
                </a:rPr>
                <a:t>Review of National Healthcare Systems in the Gulf </a:t>
              </a:r>
              <a:r>
                <a:rPr lang="en-US" sz="3000" b="1" kern="100" dirty="0" err="1">
                  <a:solidFill>
                    <a:schemeClr val="bg1"/>
                  </a:solidFill>
                  <a:cs typeface="Segoe UI" panose="020B0502040204020203" pitchFamily="34" charset="0"/>
                </a:rPr>
                <a:t>CoopGeration</a:t>
              </a:r>
              <a:r>
                <a:rPr lang="en-US" sz="3000" b="1" kern="100" dirty="0">
                  <a:solidFill>
                    <a:schemeClr val="bg1"/>
                  </a:solidFill>
                  <a:cs typeface="Segoe UI" panose="020B0502040204020203" pitchFamily="34" charset="0"/>
                </a:rPr>
                <a:t> Council Countries for Noncommunicable Diseases Management</a:t>
              </a:r>
              <a:endParaRPr kumimoji="0" lang="en-US" sz="3000" b="1" i="0" u="none" strike="noStrike" kern="100" cap="none" normalizeH="0" noProof="0" dirty="0">
                <a:ln>
                  <a:noFill/>
                </a:ln>
                <a:solidFill>
                  <a:schemeClr val="bg1"/>
                </a:solidFill>
                <a:effectLst/>
                <a:uLnTx/>
                <a:uFillTx/>
                <a:cs typeface="Segoe UI" panose="020B0502040204020203" pitchFamily="34" charset="0"/>
              </a:endParaRPr>
            </a:p>
          </p:txBody>
        </p:sp>
      </p:grpSp>
    </p:spTree>
    <p:extLst>
      <p:ext uri="{BB962C8B-B14F-4D97-AF65-F5344CB8AC3E}">
        <p14:creationId xmlns:p14="http://schemas.microsoft.com/office/powerpoint/2010/main" val="4043712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EC232C5-F457-2ADF-A9AD-BA41B641FF65}"/>
              </a:ext>
            </a:extLst>
          </p:cNvPr>
          <p:cNvSpPr txBox="1"/>
          <p:nvPr/>
        </p:nvSpPr>
        <p:spPr>
          <a:xfrm>
            <a:off x="528538" y="2088108"/>
            <a:ext cx="7550936" cy="1133837"/>
          </a:xfrm>
          <a:prstGeom prst="rect">
            <a:avLst/>
          </a:prstGeom>
          <a:noFill/>
        </p:spPr>
        <p:txBody>
          <a:bodyPr wrap="square" rtlCol="0">
            <a:spAutoFit/>
          </a:bodyPr>
          <a:lstStyle>
            <a:defPPr>
              <a:defRPr lang="en-US"/>
            </a:defPPr>
            <a:lvl1pPr algn="ctr">
              <a:lnSpc>
                <a:spcPct val="80000"/>
              </a:lnSpc>
              <a:defRPr sz="8800">
                <a:solidFill>
                  <a:schemeClr val="bg1"/>
                </a:solidFill>
                <a:latin typeface="Nexa Bold" panose="02000000000000000000" pitchFamily="50" charset="0"/>
              </a:defRPr>
            </a:lvl1pPr>
            <a:lvl2pPr>
              <a:defRPr/>
            </a:lvl2pPr>
            <a:lvl3pPr>
              <a:defRPr/>
            </a:lvl3pPr>
            <a:lvl4pPr>
              <a:defRPr/>
            </a:lvl4pPr>
            <a:lvl5pPr>
              <a:defRPr/>
            </a:lvl5pPr>
            <a:lvl6pPr>
              <a:defRPr/>
            </a:lvl6pPr>
            <a:lvl7pPr>
              <a:defRPr/>
            </a:lvl7pPr>
            <a:lvl8pPr>
              <a:defRPr/>
            </a:lvl8pPr>
            <a:lvl9pPr>
              <a:defRPr/>
            </a:lvl9pPr>
          </a:lstStyle>
          <a:p>
            <a:pPr algn="l"/>
            <a:r>
              <a:rPr lang="en-US" sz="2000" dirty="0">
                <a:effectLst>
                  <a:outerShdw blurRad="609600" dist="38100" dir="5400000" algn="t" rotWithShape="0">
                    <a:prstClr val="black">
                      <a:alpha val="16000"/>
                    </a:prstClr>
                  </a:outerShdw>
                </a:effectLst>
                <a:latin typeface="+mn-lt"/>
              </a:rPr>
              <a:t>Review of </a:t>
            </a:r>
          </a:p>
          <a:p>
            <a:pPr algn="l"/>
            <a:r>
              <a:rPr lang="en-US" sz="2000" dirty="0">
                <a:effectLst>
                  <a:outerShdw blurRad="609600" dist="38100" dir="5400000" algn="t" rotWithShape="0">
                    <a:prstClr val="black">
                      <a:alpha val="16000"/>
                    </a:prstClr>
                  </a:outerShdw>
                </a:effectLst>
                <a:latin typeface="+mn-lt"/>
              </a:rPr>
              <a:t>National Healthcare Systems in the Gulf Cooperation </a:t>
            </a:r>
          </a:p>
          <a:p>
            <a:pPr algn="l"/>
            <a:r>
              <a:rPr lang="en-US" sz="2000" dirty="0">
                <a:effectLst>
                  <a:outerShdw blurRad="609600" dist="38100" dir="5400000" algn="t" rotWithShape="0">
                    <a:prstClr val="black">
                      <a:alpha val="16000"/>
                    </a:prstClr>
                  </a:outerShdw>
                </a:effectLst>
                <a:latin typeface="+mn-lt"/>
              </a:rPr>
              <a:t>Council Countries </a:t>
            </a:r>
          </a:p>
          <a:p>
            <a:pPr algn="l"/>
            <a:r>
              <a:rPr lang="en-US" sz="2400" b="1" dirty="0">
                <a:effectLst>
                  <a:outerShdw blurRad="609600" dist="38100" dir="5400000" algn="t" rotWithShape="0">
                    <a:prstClr val="black">
                      <a:alpha val="16000"/>
                    </a:prstClr>
                  </a:outerShdw>
                </a:effectLst>
                <a:latin typeface="+mn-lt"/>
              </a:rPr>
              <a:t>for Noncommunicable Diseases Management</a:t>
            </a:r>
            <a:endParaRPr lang="id-ID" sz="2400" b="1" dirty="0">
              <a:effectLst>
                <a:outerShdw blurRad="609600" dist="38100" dir="5400000" algn="t" rotWithShape="0">
                  <a:prstClr val="black">
                    <a:alpha val="16000"/>
                  </a:prstClr>
                </a:outerShdw>
              </a:effectLst>
              <a:latin typeface="+mn-lt"/>
            </a:endParaRPr>
          </a:p>
        </p:txBody>
      </p:sp>
      <p:sp>
        <p:nvSpPr>
          <p:cNvPr id="7" name="Rectangle: Rounded Corners 6">
            <a:extLst>
              <a:ext uri="{FF2B5EF4-FFF2-40B4-BE49-F238E27FC236}">
                <a16:creationId xmlns:a16="http://schemas.microsoft.com/office/drawing/2014/main" id="{1D3CC9A6-28CE-70CE-82FA-56ABBC4F2DE1}"/>
              </a:ext>
            </a:extLst>
          </p:cNvPr>
          <p:cNvSpPr/>
          <p:nvPr/>
        </p:nvSpPr>
        <p:spPr>
          <a:xfrm>
            <a:off x="528538" y="3329864"/>
            <a:ext cx="4948377" cy="580289"/>
          </a:xfrm>
          <a:prstGeom prst="roundRect">
            <a:avLst>
              <a:gd name="adj" fmla="val 50000"/>
            </a:avLst>
          </a:prstGeom>
          <a:solidFill>
            <a:srgbClr val="4A827A"/>
          </a:solidFill>
          <a:ln>
            <a:noFill/>
          </a:ln>
          <a:effectLst>
            <a:outerShdw blurRad="812800" sx="102000" sy="102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chemeClr val="bg1"/>
                </a:solidFill>
              </a:rPr>
              <a:t>INTRODUCTION</a:t>
            </a:r>
            <a:endParaRPr lang="id-ID" sz="2800" b="1" dirty="0">
              <a:solidFill>
                <a:schemeClr val="bg1"/>
              </a:solidFill>
            </a:endParaRPr>
          </a:p>
        </p:txBody>
      </p:sp>
    </p:spTree>
    <p:extLst>
      <p:ext uri="{BB962C8B-B14F-4D97-AF65-F5344CB8AC3E}">
        <p14:creationId xmlns:p14="http://schemas.microsoft.com/office/powerpoint/2010/main" val="798873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8CFC75-165D-A357-BAAC-C01B95E21F98}"/>
              </a:ext>
            </a:extLst>
          </p:cNvPr>
          <p:cNvSpPr txBox="1"/>
          <p:nvPr/>
        </p:nvSpPr>
        <p:spPr>
          <a:xfrm>
            <a:off x="9180406" y="6535356"/>
            <a:ext cx="3011728" cy="215444"/>
          </a:xfrm>
          <a:prstGeom prst="rect">
            <a:avLst/>
          </a:prstGeom>
          <a:noFill/>
        </p:spPr>
        <p:txBody>
          <a:bodyPr wrap="square">
            <a:spAutoFit/>
          </a:bodyPr>
          <a:lstStyle/>
          <a:p>
            <a:pPr algn="r"/>
            <a:r>
              <a:rPr lang="en-US" sz="800" dirty="0">
                <a:solidFill>
                  <a:schemeClr val="bg1">
                    <a:lumMod val="50000"/>
                  </a:schemeClr>
                </a:solidFill>
              </a:rPr>
              <a:t>CVDs: Cardiovascular Diseases; NCDs: Non-Communicable Diseases</a:t>
            </a:r>
            <a:endParaRPr lang="en-AE" sz="800" dirty="0">
              <a:solidFill>
                <a:schemeClr val="bg1">
                  <a:lumMod val="50000"/>
                </a:schemeClr>
              </a:solidFill>
            </a:endParaRPr>
          </a:p>
        </p:txBody>
      </p:sp>
      <p:sp>
        <p:nvSpPr>
          <p:cNvPr id="3" name="TextBox 2">
            <a:extLst>
              <a:ext uri="{FF2B5EF4-FFF2-40B4-BE49-F238E27FC236}">
                <a16:creationId xmlns:a16="http://schemas.microsoft.com/office/drawing/2014/main" id="{E255CDBD-0DBA-4BD9-8FBA-34D3F7F9A60E}"/>
              </a:ext>
            </a:extLst>
          </p:cNvPr>
          <p:cNvSpPr txBox="1"/>
          <p:nvPr/>
        </p:nvSpPr>
        <p:spPr>
          <a:xfrm>
            <a:off x="1500068" y="1323795"/>
            <a:ext cx="9575474" cy="400110"/>
          </a:xfrm>
          <a:prstGeom prst="rect">
            <a:avLst/>
          </a:prstGeom>
          <a:solidFill>
            <a:schemeClr val="bg2"/>
          </a:solidFill>
          <a:ln>
            <a:solidFill>
              <a:srgbClr val="16685C"/>
            </a:solidFill>
          </a:ln>
        </p:spPr>
        <p:txBody>
          <a:bodyPr wrap="square" rtlCol="0">
            <a:spAutoFit/>
          </a:bodyPr>
          <a:lstStyle/>
          <a:p>
            <a:pPr algn="ctr"/>
            <a:r>
              <a:rPr lang="en-US" b="1" dirty="0"/>
              <a:t>NCDs </a:t>
            </a:r>
            <a:r>
              <a:rPr lang="en-US" dirty="0"/>
              <a:t>account for approximately </a:t>
            </a:r>
            <a:r>
              <a:rPr lang="en-US" sz="2000" b="1" dirty="0"/>
              <a:t>¾</a:t>
            </a:r>
            <a:r>
              <a:rPr lang="en-US" sz="2000" b="1" baseline="30000" dirty="0"/>
              <a:t>th </a:t>
            </a:r>
            <a:r>
              <a:rPr lang="en-US" sz="2000" b="1" dirty="0"/>
              <a:t>of mortality cases </a:t>
            </a:r>
            <a:r>
              <a:rPr lang="en-US" dirty="0"/>
              <a:t>worldwide </a:t>
            </a:r>
            <a:endParaRPr lang="en-IN" dirty="0"/>
          </a:p>
        </p:txBody>
      </p:sp>
      <p:sp>
        <p:nvSpPr>
          <p:cNvPr id="4" name="Rectangle 3">
            <a:extLst>
              <a:ext uri="{FF2B5EF4-FFF2-40B4-BE49-F238E27FC236}">
                <a16:creationId xmlns:a16="http://schemas.microsoft.com/office/drawing/2014/main" id="{55A9196E-2931-CE96-3C50-C4C58FA30222}"/>
              </a:ext>
            </a:extLst>
          </p:cNvPr>
          <p:cNvSpPr/>
          <p:nvPr/>
        </p:nvSpPr>
        <p:spPr>
          <a:xfrm>
            <a:off x="458397" y="2174059"/>
            <a:ext cx="3370997" cy="3096000"/>
          </a:xfrm>
          <a:prstGeom prst="rect">
            <a:avLst/>
          </a:prstGeom>
          <a:solidFill>
            <a:srgbClr val="52A89B"/>
          </a:solidFill>
          <a:ln>
            <a:noFill/>
          </a:ln>
        </p:spPr>
        <p:txBody>
          <a:bodyPr wrap="square">
            <a:spAutoFit/>
          </a:bodyPr>
          <a:lstStyle/>
          <a:p>
            <a:endParaRPr lang="en-US" b="1" dirty="0">
              <a:solidFill>
                <a:schemeClr val="bg1"/>
              </a:solidFill>
            </a:endParaRPr>
          </a:p>
          <a:p>
            <a:endParaRPr lang="en-US" b="1" dirty="0">
              <a:solidFill>
                <a:schemeClr val="bg1"/>
              </a:solidFill>
            </a:endParaRPr>
          </a:p>
          <a:p>
            <a:r>
              <a:rPr lang="en-US" sz="3200" b="1" dirty="0">
                <a:solidFill>
                  <a:schemeClr val="bg1"/>
                </a:solidFill>
              </a:rPr>
              <a:t>80% </a:t>
            </a:r>
            <a:r>
              <a:rPr lang="en-US" b="1" dirty="0">
                <a:solidFill>
                  <a:schemeClr val="bg1"/>
                </a:solidFill>
              </a:rPr>
              <a:t>of NCD mortality is attributed to 4 key disease groups:</a:t>
            </a:r>
          </a:p>
          <a:p>
            <a:endParaRPr lang="en-US" b="1" dirty="0"/>
          </a:p>
          <a:p>
            <a:pPr marL="285750" indent="-285750">
              <a:buFont typeface="Arial" panose="020B0604020202020204" pitchFamily="34" charset="0"/>
              <a:buChar char="•"/>
            </a:pPr>
            <a:r>
              <a:rPr lang="en-US" b="1" dirty="0">
                <a:solidFill>
                  <a:schemeClr val="bg1"/>
                </a:solidFill>
              </a:rPr>
              <a:t>CVD </a:t>
            </a:r>
          </a:p>
          <a:p>
            <a:pPr marL="285750" indent="-285750">
              <a:buFont typeface="Arial" panose="020B0604020202020204" pitchFamily="34" charset="0"/>
              <a:buChar char="•"/>
            </a:pPr>
            <a:r>
              <a:rPr lang="en-US" b="1" dirty="0">
                <a:solidFill>
                  <a:schemeClr val="bg1"/>
                </a:solidFill>
              </a:rPr>
              <a:t>Cancer</a:t>
            </a:r>
          </a:p>
          <a:p>
            <a:pPr marL="285750" indent="-285750">
              <a:buFont typeface="Arial" panose="020B0604020202020204" pitchFamily="34" charset="0"/>
              <a:buChar char="•"/>
            </a:pPr>
            <a:r>
              <a:rPr lang="en-US" b="1" dirty="0">
                <a:solidFill>
                  <a:schemeClr val="bg1"/>
                </a:solidFill>
              </a:rPr>
              <a:t>Diabetes</a:t>
            </a:r>
          </a:p>
          <a:p>
            <a:pPr marL="285750" indent="-285750">
              <a:buFont typeface="Arial" panose="020B0604020202020204" pitchFamily="34" charset="0"/>
              <a:buChar char="•"/>
            </a:pPr>
            <a:r>
              <a:rPr lang="en-US" b="1" dirty="0">
                <a:solidFill>
                  <a:schemeClr val="bg1"/>
                </a:solidFill>
              </a:rPr>
              <a:t>Chronic respiratory disorders</a:t>
            </a:r>
          </a:p>
          <a:p>
            <a:endParaRPr lang="en-US" dirty="0"/>
          </a:p>
        </p:txBody>
      </p:sp>
      <p:sp>
        <p:nvSpPr>
          <p:cNvPr id="5" name="TextBox 4">
            <a:extLst>
              <a:ext uri="{FF2B5EF4-FFF2-40B4-BE49-F238E27FC236}">
                <a16:creationId xmlns:a16="http://schemas.microsoft.com/office/drawing/2014/main" id="{2D730669-25FF-49C0-5D21-2B9C627E412E}"/>
              </a:ext>
            </a:extLst>
          </p:cNvPr>
          <p:cNvSpPr txBox="1"/>
          <p:nvPr/>
        </p:nvSpPr>
        <p:spPr>
          <a:xfrm>
            <a:off x="4162677" y="2192696"/>
            <a:ext cx="7171630" cy="3046988"/>
          </a:xfrm>
          <a:prstGeom prst="rect">
            <a:avLst/>
          </a:prstGeom>
          <a:solidFill>
            <a:srgbClr val="FFFFFF"/>
          </a:solidFill>
          <a:ln>
            <a:solidFill>
              <a:srgbClr val="16685C"/>
            </a:solidFill>
          </a:ln>
        </p:spPr>
        <p:txBody>
          <a:bodyPr wrap="square" rtlCol="0">
            <a:spAutoFit/>
          </a:bodyPr>
          <a:lstStyle/>
          <a:p>
            <a:endParaRPr lang="en-US" sz="1600" dirty="0"/>
          </a:p>
          <a:p>
            <a:endParaRPr lang="en-US" sz="1600" dirty="0"/>
          </a:p>
          <a:p>
            <a:r>
              <a:rPr lang="en-US" sz="1600" dirty="0"/>
              <a:t>With most of these NCD fatalities being </a:t>
            </a:r>
            <a:r>
              <a:rPr lang="en-US" sz="1600" b="1" dirty="0"/>
              <a:t>premature deaths </a:t>
            </a:r>
            <a:r>
              <a:rPr lang="en-US" sz="1600" dirty="0"/>
              <a:t>(occurring in individuals &lt;70 years), </a:t>
            </a:r>
            <a:r>
              <a:rPr lang="en-US" b="1" dirty="0"/>
              <a:t>the increasing incidence of NCDs is associated with 4 common modifiable risk factors: </a:t>
            </a:r>
          </a:p>
          <a:p>
            <a:endParaRPr lang="en-US" b="1" dirty="0"/>
          </a:p>
          <a:p>
            <a:pPr marL="285750" indent="-285750">
              <a:buFont typeface="Arial" panose="020B0604020202020204" pitchFamily="34" charset="0"/>
              <a:buChar char="•"/>
            </a:pPr>
            <a:r>
              <a:rPr lang="en-US" b="1" dirty="0">
                <a:solidFill>
                  <a:srgbClr val="16685C"/>
                </a:solidFill>
              </a:rPr>
              <a:t>Tobacco use</a:t>
            </a:r>
          </a:p>
          <a:p>
            <a:pPr marL="285750" indent="-285750">
              <a:buFont typeface="Arial" panose="020B0604020202020204" pitchFamily="34" charset="0"/>
              <a:buChar char="•"/>
            </a:pPr>
            <a:r>
              <a:rPr lang="en-US" b="1" dirty="0">
                <a:solidFill>
                  <a:srgbClr val="16685C"/>
                </a:solidFill>
              </a:rPr>
              <a:t>Poor nutrition</a:t>
            </a:r>
          </a:p>
          <a:p>
            <a:pPr marL="285750" indent="-285750">
              <a:buFont typeface="Arial" panose="020B0604020202020204" pitchFamily="34" charset="0"/>
              <a:buChar char="•"/>
            </a:pPr>
            <a:r>
              <a:rPr lang="en-US" b="1" dirty="0">
                <a:solidFill>
                  <a:srgbClr val="16685C"/>
                </a:solidFill>
              </a:rPr>
              <a:t>Physical inactivity</a:t>
            </a:r>
          </a:p>
          <a:p>
            <a:pPr marL="285750" indent="-285750">
              <a:buFont typeface="Arial" panose="020B0604020202020204" pitchFamily="34" charset="0"/>
              <a:buChar char="•"/>
            </a:pPr>
            <a:r>
              <a:rPr lang="en-US" b="1" dirty="0">
                <a:solidFill>
                  <a:srgbClr val="16685C"/>
                </a:solidFill>
              </a:rPr>
              <a:t>Harmful alcohol consumption </a:t>
            </a:r>
          </a:p>
          <a:p>
            <a:endParaRPr lang="en-IN" dirty="0"/>
          </a:p>
        </p:txBody>
      </p:sp>
      <p:sp>
        <p:nvSpPr>
          <p:cNvPr id="6" name="Rectangle 5">
            <a:extLst>
              <a:ext uri="{FF2B5EF4-FFF2-40B4-BE49-F238E27FC236}">
                <a16:creationId xmlns:a16="http://schemas.microsoft.com/office/drawing/2014/main" id="{7600DB42-C123-7C35-D536-CD51CDD3AD7E}"/>
              </a:ext>
            </a:extLst>
          </p:cNvPr>
          <p:cNvSpPr/>
          <p:nvPr/>
        </p:nvSpPr>
        <p:spPr>
          <a:xfrm>
            <a:off x="7748492" y="3500438"/>
            <a:ext cx="3429657" cy="1261884"/>
          </a:xfrm>
          <a:prstGeom prst="rect">
            <a:avLst/>
          </a:prstGeom>
          <a:ln>
            <a:solidFill>
              <a:srgbClr val="16685C"/>
            </a:solidFill>
          </a:ln>
        </p:spPr>
        <p:txBody>
          <a:bodyPr wrap="square">
            <a:spAutoFit/>
          </a:bodyPr>
          <a:lstStyle/>
          <a:p>
            <a:r>
              <a:rPr lang="en-US" sz="1400" dirty="0"/>
              <a:t>The scope of NCDs was recently broadened to a </a:t>
            </a:r>
            <a:r>
              <a:rPr lang="en-US" sz="1400" b="1" dirty="0"/>
              <a:t>5 X 5 approach </a:t>
            </a:r>
            <a:r>
              <a:rPr lang="en-US" sz="1400" dirty="0"/>
              <a:t>with:</a:t>
            </a:r>
          </a:p>
          <a:p>
            <a:pPr marL="285750" indent="-285750">
              <a:buFont typeface="Wingdings" panose="05000000000000000000" pitchFamily="2" charset="2"/>
              <a:buChar char="§"/>
            </a:pPr>
            <a:r>
              <a:rPr lang="en-US" sz="1600" b="1" dirty="0">
                <a:solidFill>
                  <a:srgbClr val="16685C"/>
                </a:solidFill>
              </a:rPr>
              <a:t>Mental disorders </a:t>
            </a:r>
            <a:r>
              <a:rPr lang="en-US" sz="1400" dirty="0"/>
              <a:t>included as the 5</a:t>
            </a:r>
            <a:r>
              <a:rPr lang="en-US" sz="1400" baseline="30000" dirty="0"/>
              <a:t>th</a:t>
            </a:r>
            <a:r>
              <a:rPr lang="en-US" sz="1400" dirty="0"/>
              <a:t> disease category and </a:t>
            </a:r>
          </a:p>
          <a:p>
            <a:pPr marL="285750" indent="-285750">
              <a:buFont typeface="Arial" panose="020B0604020202020204" pitchFamily="34" charset="0"/>
              <a:buChar char="•"/>
            </a:pPr>
            <a:r>
              <a:rPr lang="en-US" sz="1600" b="1" dirty="0">
                <a:solidFill>
                  <a:srgbClr val="16685C"/>
                </a:solidFill>
              </a:rPr>
              <a:t>Air pollution </a:t>
            </a:r>
            <a:r>
              <a:rPr lang="en-US" sz="1400" dirty="0"/>
              <a:t>as the 5</a:t>
            </a:r>
            <a:r>
              <a:rPr lang="en-US" sz="1400" baseline="30000" dirty="0"/>
              <a:t>th</a:t>
            </a:r>
            <a:r>
              <a:rPr lang="en-US" sz="1400" dirty="0"/>
              <a:t> risk factor</a:t>
            </a:r>
            <a:endParaRPr lang="en-IN" sz="1400" dirty="0"/>
          </a:p>
        </p:txBody>
      </p:sp>
      <p:sp>
        <p:nvSpPr>
          <p:cNvPr id="7" name="Rectangle 6">
            <a:extLst>
              <a:ext uri="{FF2B5EF4-FFF2-40B4-BE49-F238E27FC236}">
                <a16:creationId xmlns:a16="http://schemas.microsoft.com/office/drawing/2014/main" id="{273D95E1-1913-2553-426A-083F7E444029}"/>
              </a:ext>
            </a:extLst>
          </p:cNvPr>
          <p:cNvSpPr/>
          <p:nvPr/>
        </p:nvSpPr>
        <p:spPr>
          <a:xfrm>
            <a:off x="254857" y="350421"/>
            <a:ext cx="9705349" cy="523220"/>
          </a:xfrm>
          <a:prstGeom prst="rect">
            <a:avLst/>
          </a:prstGeom>
        </p:spPr>
        <p:txBody>
          <a:bodyPr wrap="none">
            <a:spAutoFit/>
          </a:bodyPr>
          <a:lstStyle/>
          <a:p>
            <a:r>
              <a:rPr lang="en-US" sz="2800" b="1" dirty="0">
                <a:solidFill>
                  <a:srgbClr val="16685C"/>
                </a:solidFill>
              </a:rPr>
              <a:t>Non-Communicable Diseases (NCDs) the leading cause of death </a:t>
            </a:r>
            <a:endParaRPr lang="en-IN" sz="2800" b="1" dirty="0">
              <a:solidFill>
                <a:srgbClr val="16685C"/>
              </a:solidFill>
            </a:endParaRPr>
          </a:p>
        </p:txBody>
      </p:sp>
    </p:spTree>
    <p:extLst>
      <p:ext uri="{BB962C8B-B14F-4D97-AF65-F5344CB8AC3E}">
        <p14:creationId xmlns:p14="http://schemas.microsoft.com/office/powerpoint/2010/main" val="2487130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8B25FA2-A0C5-E45C-3815-36BF807F7C89}"/>
              </a:ext>
            </a:extLst>
          </p:cNvPr>
          <p:cNvSpPr/>
          <p:nvPr/>
        </p:nvSpPr>
        <p:spPr>
          <a:xfrm>
            <a:off x="3649039" y="6514258"/>
            <a:ext cx="8497840" cy="246221"/>
          </a:xfrm>
          <a:prstGeom prst="rect">
            <a:avLst/>
          </a:prstGeom>
        </p:spPr>
        <p:txBody>
          <a:bodyPr wrap="none">
            <a:spAutoFit/>
          </a:bodyPr>
          <a:lstStyle/>
          <a:p>
            <a:pPr lvl="0" algn="r"/>
            <a:r>
              <a:rPr lang="en-US" sz="1000" dirty="0">
                <a:solidFill>
                  <a:prstClr val="white">
                    <a:lumMod val="50000"/>
                  </a:prstClr>
                </a:solidFill>
              </a:rPr>
              <a:t>* As per 2013 estimates; CVDs: Cardiovascular Diseases; DALY: Disability-adjusted life years; GCC: Gulf Cooperation Council; NCDs: Non-Communicable Diseases</a:t>
            </a:r>
            <a:endParaRPr lang="en-AE" sz="1000" dirty="0">
              <a:solidFill>
                <a:prstClr val="white">
                  <a:lumMod val="50000"/>
                </a:prstClr>
              </a:solidFill>
            </a:endParaRPr>
          </a:p>
        </p:txBody>
      </p:sp>
      <p:sp>
        <p:nvSpPr>
          <p:cNvPr id="7" name="TextBox 6">
            <a:extLst>
              <a:ext uri="{FF2B5EF4-FFF2-40B4-BE49-F238E27FC236}">
                <a16:creationId xmlns:a16="http://schemas.microsoft.com/office/drawing/2014/main" id="{0E2C63D2-66C0-41E6-45FC-08B07E760E4B}"/>
              </a:ext>
            </a:extLst>
          </p:cNvPr>
          <p:cNvSpPr txBox="1"/>
          <p:nvPr/>
        </p:nvSpPr>
        <p:spPr>
          <a:xfrm>
            <a:off x="5631782" y="2923955"/>
            <a:ext cx="914400" cy="914400"/>
          </a:xfrm>
          <a:prstGeom prst="rect">
            <a:avLst/>
          </a:prstGeom>
          <a:noFill/>
        </p:spPr>
        <p:txBody>
          <a:bodyPr wrap="square" rtlCol="0">
            <a:spAutoFit/>
          </a:bodyPr>
          <a:lstStyle/>
          <a:p>
            <a:endParaRPr lang="en-IN"/>
          </a:p>
        </p:txBody>
      </p:sp>
      <p:grpSp>
        <p:nvGrpSpPr>
          <p:cNvPr id="14" name="Group 13">
            <a:extLst>
              <a:ext uri="{FF2B5EF4-FFF2-40B4-BE49-F238E27FC236}">
                <a16:creationId xmlns:a16="http://schemas.microsoft.com/office/drawing/2014/main" id="{F69B2F99-056E-81E1-5DF4-DCD959383FF1}"/>
              </a:ext>
            </a:extLst>
          </p:cNvPr>
          <p:cNvGrpSpPr/>
          <p:nvPr/>
        </p:nvGrpSpPr>
        <p:grpSpPr>
          <a:xfrm>
            <a:off x="469842" y="275202"/>
            <a:ext cx="11252316" cy="5955271"/>
            <a:chOff x="299788" y="275202"/>
            <a:chExt cx="11252316" cy="5955271"/>
          </a:xfrm>
        </p:grpSpPr>
        <p:sp>
          <p:nvSpPr>
            <p:cNvPr id="2" name="Rectangle 1">
              <a:extLst>
                <a:ext uri="{FF2B5EF4-FFF2-40B4-BE49-F238E27FC236}">
                  <a16:creationId xmlns:a16="http://schemas.microsoft.com/office/drawing/2014/main" id="{361F2EBC-6FB0-3818-7C55-26E5FD95CC1F}"/>
                </a:ext>
              </a:extLst>
            </p:cNvPr>
            <p:cNvSpPr/>
            <p:nvPr/>
          </p:nvSpPr>
          <p:spPr>
            <a:xfrm>
              <a:off x="299788" y="275202"/>
              <a:ext cx="10246894" cy="523220"/>
            </a:xfrm>
            <a:prstGeom prst="rect">
              <a:avLst/>
            </a:prstGeom>
          </p:spPr>
          <p:txBody>
            <a:bodyPr wrap="square">
              <a:spAutoFit/>
            </a:bodyPr>
            <a:lstStyle/>
            <a:p>
              <a:pPr lvl="0"/>
              <a:r>
                <a:rPr lang="en-US" sz="2800" b="1" dirty="0">
                  <a:solidFill>
                    <a:srgbClr val="52A89B"/>
                  </a:solidFill>
                </a:rPr>
                <a:t>Non-Communicable Diseases in Gulf Cooperation Council Countries</a:t>
              </a:r>
              <a:endParaRPr lang="en-IN" sz="2800" b="1" dirty="0">
                <a:solidFill>
                  <a:srgbClr val="52A89B"/>
                </a:solidFill>
              </a:endParaRPr>
            </a:p>
          </p:txBody>
        </p:sp>
        <p:sp>
          <p:nvSpPr>
            <p:cNvPr id="3" name="Rectangle 2">
              <a:extLst>
                <a:ext uri="{FF2B5EF4-FFF2-40B4-BE49-F238E27FC236}">
                  <a16:creationId xmlns:a16="http://schemas.microsoft.com/office/drawing/2014/main" id="{209E7B5E-49B2-16D4-F17B-11E115267493}"/>
                </a:ext>
              </a:extLst>
            </p:cNvPr>
            <p:cNvSpPr/>
            <p:nvPr/>
          </p:nvSpPr>
          <p:spPr>
            <a:xfrm>
              <a:off x="570213" y="811826"/>
              <a:ext cx="10981891" cy="615553"/>
            </a:xfrm>
            <a:prstGeom prst="rect">
              <a:avLst/>
            </a:prstGeom>
          </p:spPr>
          <p:txBody>
            <a:bodyPr wrap="square">
              <a:spAutoFit/>
            </a:bodyPr>
            <a:lstStyle/>
            <a:p>
              <a:pPr lvl="1"/>
              <a:r>
                <a:rPr lang="en-US" dirty="0"/>
                <a:t>The Gulf Cooperation Council (GCC) consists of six Middle Eastern member countries:                                                         </a:t>
              </a:r>
              <a:r>
                <a:rPr lang="en-US" sz="1600" dirty="0"/>
                <a:t>Bahrain, Kuwait, Oman, Qatar, Saudi Arabia, United Arab Emirates</a:t>
              </a:r>
              <a:endParaRPr lang="en-IN" sz="1600" dirty="0"/>
            </a:p>
          </p:txBody>
        </p:sp>
        <p:sp>
          <p:nvSpPr>
            <p:cNvPr id="4" name="Rectangle 3">
              <a:extLst>
                <a:ext uri="{FF2B5EF4-FFF2-40B4-BE49-F238E27FC236}">
                  <a16:creationId xmlns:a16="http://schemas.microsoft.com/office/drawing/2014/main" id="{656370E9-B395-671C-478E-C838DC9BF99C}"/>
                </a:ext>
              </a:extLst>
            </p:cNvPr>
            <p:cNvSpPr/>
            <p:nvPr/>
          </p:nvSpPr>
          <p:spPr>
            <a:xfrm>
              <a:off x="6078956" y="5861141"/>
              <a:ext cx="5067014" cy="369332"/>
            </a:xfrm>
            <a:prstGeom prst="rect">
              <a:avLst/>
            </a:prstGeom>
          </p:spPr>
          <p:txBody>
            <a:bodyPr wrap="square">
              <a:spAutoFit/>
            </a:bodyPr>
            <a:lstStyle/>
            <a:p>
              <a:r>
                <a:rPr lang="en-US" sz="1000" b="1" dirty="0"/>
                <a:t>Fig 1: Noncommunicable disease burden in  Gulf Cooperation Council countries</a:t>
              </a:r>
            </a:p>
            <a:p>
              <a:r>
                <a:rPr lang="en-US" sz="800" i="1" dirty="0"/>
                <a:t>Source: World Health Organization. Noncommunicable diseases country profiles 2018</a:t>
              </a:r>
              <a:endParaRPr lang="en-IN" sz="800" i="1" dirty="0"/>
            </a:p>
          </p:txBody>
        </p:sp>
        <p:sp>
          <p:nvSpPr>
            <p:cNvPr id="8" name="Rectangle 7">
              <a:extLst>
                <a:ext uri="{FF2B5EF4-FFF2-40B4-BE49-F238E27FC236}">
                  <a16:creationId xmlns:a16="http://schemas.microsoft.com/office/drawing/2014/main" id="{045FF471-A33D-4DF6-AB96-BC11396BA8C1}"/>
                </a:ext>
              </a:extLst>
            </p:cNvPr>
            <p:cNvSpPr/>
            <p:nvPr/>
          </p:nvSpPr>
          <p:spPr>
            <a:xfrm>
              <a:off x="299788" y="2077108"/>
              <a:ext cx="5114977" cy="3522494"/>
            </a:xfrm>
            <a:prstGeom prst="rect">
              <a:avLst/>
            </a:prstGeom>
            <a:solidFill>
              <a:srgbClr val="4FA598"/>
            </a:solidFill>
            <a:ln>
              <a:solidFill>
                <a:srgbClr val="4A827A"/>
              </a:solidFill>
            </a:ln>
            <a:effectLst>
              <a:outerShdw blurRad="520700" dist="495300" dir="5400000" sx="92000" sy="92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en-US" sz="1800" dirty="0">
                  <a:solidFill>
                    <a:schemeClr val="bg1"/>
                  </a:solidFill>
                  <a:ea typeface="Lato Heavy" panose="020F0502020204030203" pitchFamily="34" charset="0"/>
                  <a:cs typeface="Lato Heavy" panose="020F0502020204030203" pitchFamily="34" charset="0"/>
                </a:rPr>
                <a:t>In the GCC countries:</a:t>
              </a:r>
            </a:p>
            <a:p>
              <a:pPr marL="571500" indent="-571500">
                <a:buFont typeface="Arial" panose="020B0604020202020204" pitchFamily="34" charset="0"/>
                <a:buChar char="•"/>
              </a:pPr>
              <a:r>
                <a:rPr lang="id-ID" sz="2000" b="1" dirty="0">
                  <a:solidFill>
                    <a:schemeClr val="bg1"/>
                  </a:solidFill>
                  <a:cs typeface="Calibri Light" panose="020F0302020204030204" pitchFamily="34" charset="0"/>
                </a:rPr>
                <a:t>NCDs</a:t>
              </a:r>
              <a:r>
                <a:rPr lang="en-US" sz="2400" b="1" dirty="0">
                  <a:solidFill>
                    <a:schemeClr val="bg1"/>
                  </a:solidFill>
                  <a:cs typeface="Calibri Light" panose="020F0302020204030204" pitchFamily="34" charset="0"/>
                </a:rPr>
                <a:t> </a:t>
              </a:r>
              <a:r>
                <a:rPr lang="en-US" dirty="0">
                  <a:solidFill>
                    <a:schemeClr val="bg1"/>
                  </a:solidFill>
                  <a:cs typeface="Calibri Light" panose="020F0302020204030204" pitchFamily="34" charset="0"/>
                </a:rPr>
                <a:t>account for </a:t>
              </a:r>
              <a:r>
                <a:rPr lang="en-US" sz="2000" b="1" dirty="0">
                  <a:solidFill>
                    <a:schemeClr val="bg1"/>
                  </a:solidFill>
                  <a:ea typeface="Lato Heavy" panose="020F0502020204030203" pitchFamily="34" charset="0"/>
                  <a:cs typeface="Lato Heavy" panose="020F0502020204030203" pitchFamily="34" charset="0"/>
                </a:rPr>
                <a:t>69%–83% </a:t>
              </a:r>
              <a:r>
                <a:rPr lang="en-US" dirty="0">
                  <a:solidFill>
                    <a:schemeClr val="bg1"/>
                  </a:solidFill>
                  <a:ea typeface="Lato Heavy" panose="020F0502020204030203" pitchFamily="34" charset="0"/>
                  <a:cs typeface="Lato Heavy" panose="020F0502020204030203" pitchFamily="34" charset="0"/>
                </a:rPr>
                <a:t>of all deaths </a:t>
              </a:r>
            </a:p>
            <a:p>
              <a:pPr marL="571500" indent="-571500">
                <a:buFont typeface="Arial" panose="020B0604020202020204" pitchFamily="34" charset="0"/>
                <a:buChar char="•"/>
              </a:pPr>
              <a:endParaRPr lang="en-US" sz="2000" b="1" dirty="0">
                <a:solidFill>
                  <a:schemeClr val="bg1"/>
                </a:solidFill>
              </a:endParaRPr>
            </a:p>
            <a:p>
              <a:pPr marL="571500" indent="-571500">
                <a:buFont typeface="Arial" panose="020B0604020202020204" pitchFamily="34" charset="0"/>
                <a:buChar char="•"/>
              </a:pPr>
              <a:r>
                <a:rPr lang="en-US" sz="2000" b="1" dirty="0">
                  <a:solidFill>
                    <a:schemeClr val="bg1"/>
                  </a:solidFill>
                </a:rPr>
                <a:t>CVDs</a:t>
              </a:r>
              <a:r>
                <a:rPr lang="en-US" b="1" dirty="0">
                  <a:solidFill>
                    <a:schemeClr val="bg1"/>
                  </a:solidFill>
                </a:rPr>
                <a:t> </a:t>
              </a:r>
              <a:r>
                <a:rPr lang="en-US" dirty="0">
                  <a:solidFill>
                    <a:schemeClr val="bg1"/>
                  </a:solidFill>
                </a:rPr>
                <a:t>are the leading cause of NCD-related mortality </a:t>
              </a:r>
            </a:p>
            <a:p>
              <a:pPr marL="571500" indent="-571500">
                <a:buFont typeface="Arial" panose="020B0604020202020204" pitchFamily="34" charset="0"/>
                <a:buChar char="•"/>
              </a:pPr>
              <a:endParaRPr lang="en-US" dirty="0">
                <a:solidFill>
                  <a:schemeClr val="bg1"/>
                </a:solidFill>
              </a:endParaRPr>
            </a:p>
            <a:p>
              <a:pPr marL="571500" indent="-571500">
                <a:buFont typeface="Arial" panose="020B0604020202020204" pitchFamily="34" charset="0"/>
                <a:buChar char="•"/>
              </a:pPr>
              <a:r>
                <a:rPr lang="en-US" sz="2000" b="1" dirty="0">
                  <a:solidFill>
                    <a:schemeClr val="bg1"/>
                  </a:solidFill>
                </a:rPr>
                <a:t>Mental disorders </a:t>
              </a:r>
              <a:r>
                <a:rPr lang="en-US" dirty="0">
                  <a:solidFill>
                    <a:schemeClr val="bg1"/>
                  </a:solidFill>
                </a:rPr>
                <a:t>caused </a:t>
              </a:r>
              <a:r>
                <a:rPr lang="en-US" sz="2000" b="1" dirty="0">
                  <a:solidFill>
                    <a:schemeClr val="bg1"/>
                  </a:solidFill>
                </a:rPr>
                <a:t>2519 DALY</a:t>
              </a:r>
              <a:r>
                <a:rPr lang="en-US" sz="2000" dirty="0">
                  <a:solidFill>
                    <a:schemeClr val="bg1"/>
                  </a:solidFill>
                </a:rPr>
                <a:t>/ </a:t>
              </a:r>
              <a:r>
                <a:rPr lang="en-US" dirty="0">
                  <a:solidFill>
                    <a:schemeClr val="bg1"/>
                  </a:solidFill>
                </a:rPr>
                <a:t>100,000 individuals*</a:t>
              </a:r>
            </a:p>
            <a:p>
              <a:pPr>
                <a:lnSpc>
                  <a:spcPct val="90000"/>
                </a:lnSpc>
              </a:pPr>
              <a:r>
                <a:rPr lang="en-US" sz="1800" dirty="0">
                  <a:solidFill>
                    <a:schemeClr val="bg1"/>
                  </a:solidFill>
                  <a:ea typeface="Lato Heavy" panose="020F0502020204030203" pitchFamily="34" charset="0"/>
                  <a:cs typeface="Lato Heavy" panose="020F0502020204030203" pitchFamily="34" charset="0"/>
                </a:rPr>
                <a:t> </a:t>
              </a:r>
            </a:p>
          </p:txBody>
        </p:sp>
        <p:pic>
          <p:nvPicPr>
            <p:cNvPr id="10" name="Picture 9" descr="A picture containing text, screenshot, font, parallel&#10;&#10;Description automatically generated">
              <a:extLst>
                <a:ext uri="{FF2B5EF4-FFF2-40B4-BE49-F238E27FC236}">
                  <a16:creationId xmlns:a16="http://schemas.microsoft.com/office/drawing/2014/main" id="{CECCF048-32BC-B53F-0867-BCD4C78042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2311" y="1796914"/>
              <a:ext cx="5500047" cy="3989524"/>
            </a:xfrm>
            <a:prstGeom prst="rect">
              <a:avLst/>
            </a:prstGeom>
          </p:spPr>
        </p:pic>
      </p:grpSp>
    </p:spTree>
    <p:extLst>
      <p:ext uri="{BB962C8B-B14F-4D97-AF65-F5344CB8AC3E}">
        <p14:creationId xmlns:p14="http://schemas.microsoft.com/office/powerpoint/2010/main" val="396864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C427B1-5D7A-80D3-CBB2-4C32056F0F34}"/>
              </a:ext>
            </a:extLst>
          </p:cNvPr>
          <p:cNvSpPr/>
          <p:nvPr/>
        </p:nvSpPr>
        <p:spPr>
          <a:xfrm>
            <a:off x="523967" y="1168007"/>
            <a:ext cx="5916589" cy="400110"/>
          </a:xfrm>
          <a:prstGeom prst="rect">
            <a:avLst/>
          </a:prstGeom>
        </p:spPr>
        <p:txBody>
          <a:bodyPr wrap="square">
            <a:spAutoFit/>
          </a:bodyPr>
          <a:lstStyle/>
          <a:p>
            <a:pPr lvl="0"/>
            <a:r>
              <a:rPr lang="en-US" sz="2000" b="1" dirty="0">
                <a:solidFill>
                  <a:schemeClr val="tx1">
                    <a:lumMod val="85000"/>
                    <a:lumOff val="15000"/>
                  </a:schemeClr>
                </a:solidFill>
              </a:rPr>
              <a:t>Diabetes in GCC Countries</a:t>
            </a:r>
            <a:endParaRPr lang="en-IN" sz="2000" b="1" dirty="0">
              <a:solidFill>
                <a:schemeClr val="tx1">
                  <a:lumMod val="85000"/>
                  <a:lumOff val="15000"/>
                </a:schemeClr>
              </a:solidFill>
            </a:endParaRPr>
          </a:p>
        </p:txBody>
      </p:sp>
      <p:sp>
        <p:nvSpPr>
          <p:cNvPr id="3" name="Rectangle 2">
            <a:extLst>
              <a:ext uri="{FF2B5EF4-FFF2-40B4-BE49-F238E27FC236}">
                <a16:creationId xmlns:a16="http://schemas.microsoft.com/office/drawing/2014/main" id="{13E45733-2EAB-BC87-7160-6CE26545B1F5}"/>
              </a:ext>
            </a:extLst>
          </p:cNvPr>
          <p:cNvSpPr/>
          <p:nvPr/>
        </p:nvSpPr>
        <p:spPr>
          <a:xfrm>
            <a:off x="5485320" y="6560093"/>
            <a:ext cx="6665607" cy="230832"/>
          </a:xfrm>
          <a:prstGeom prst="rect">
            <a:avLst/>
          </a:prstGeom>
        </p:spPr>
        <p:txBody>
          <a:bodyPr wrap="none">
            <a:spAutoFit/>
          </a:bodyPr>
          <a:lstStyle/>
          <a:p>
            <a:pPr lvl="0" algn="r"/>
            <a:r>
              <a:rPr lang="en-US" sz="900" dirty="0">
                <a:solidFill>
                  <a:prstClr val="white">
                    <a:lumMod val="50000"/>
                  </a:prstClr>
                </a:solidFill>
              </a:rPr>
              <a:t>GCC: Gulf Cooperation Council; IDF: International Diabetes Federation; NCDs: Non-Communicable Diseases; UAE: United Arab Emirates</a:t>
            </a:r>
            <a:endParaRPr lang="en-AE" sz="900" dirty="0">
              <a:solidFill>
                <a:prstClr val="white">
                  <a:lumMod val="50000"/>
                </a:prstClr>
              </a:solidFill>
            </a:endParaRPr>
          </a:p>
        </p:txBody>
      </p:sp>
      <p:sp>
        <p:nvSpPr>
          <p:cNvPr id="4" name="TextBox 3">
            <a:extLst>
              <a:ext uri="{FF2B5EF4-FFF2-40B4-BE49-F238E27FC236}">
                <a16:creationId xmlns:a16="http://schemas.microsoft.com/office/drawing/2014/main" id="{14AF9B0B-5CF6-F4F7-580B-EEF7E67568AB}"/>
              </a:ext>
            </a:extLst>
          </p:cNvPr>
          <p:cNvSpPr txBox="1"/>
          <p:nvPr/>
        </p:nvSpPr>
        <p:spPr>
          <a:xfrm>
            <a:off x="5648826" y="3690200"/>
            <a:ext cx="914400" cy="914400"/>
          </a:xfrm>
          <a:prstGeom prst="rect">
            <a:avLst/>
          </a:prstGeom>
          <a:noFill/>
        </p:spPr>
        <p:txBody>
          <a:bodyPr wrap="square" rtlCol="0">
            <a:spAutoFit/>
          </a:bodyPr>
          <a:lstStyle/>
          <a:p>
            <a:endParaRPr lang="en-IN"/>
          </a:p>
        </p:txBody>
      </p:sp>
      <p:sp>
        <p:nvSpPr>
          <p:cNvPr id="5" name="TextBox 4">
            <a:extLst>
              <a:ext uri="{FF2B5EF4-FFF2-40B4-BE49-F238E27FC236}">
                <a16:creationId xmlns:a16="http://schemas.microsoft.com/office/drawing/2014/main" id="{BCDE568A-45E4-43DA-5A6D-CDEE99B52105}"/>
              </a:ext>
            </a:extLst>
          </p:cNvPr>
          <p:cNvSpPr txBox="1"/>
          <p:nvPr/>
        </p:nvSpPr>
        <p:spPr>
          <a:xfrm>
            <a:off x="1451972" y="2018420"/>
            <a:ext cx="3788768" cy="2726971"/>
          </a:xfrm>
          <a:prstGeom prst="rect">
            <a:avLst/>
          </a:prstGeom>
          <a:solidFill>
            <a:srgbClr val="52A89B"/>
          </a:solidFill>
          <a:ln>
            <a:solidFill>
              <a:srgbClr val="16685C"/>
            </a:solidFill>
          </a:ln>
        </p:spPr>
        <p:txBody>
          <a:bodyPr wrap="square" rtlCol="0">
            <a:spAutoFit/>
          </a:bodyPr>
          <a:lstStyle/>
          <a:p>
            <a:pPr marL="285750" indent="-285750">
              <a:buFont typeface="Wingdings" panose="05000000000000000000" pitchFamily="2" charset="2"/>
              <a:buChar char="§"/>
            </a:pPr>
            <a:endParaRPr lang="en-US" sz="1600" dirty="0"/>
          </a:p>
          <a:p>
            <a:pPr marL="285750" indent="-285750">
              <a:buFont typeface="Wingdings" panose="05000000000000000000" pitchFamily="2" charset="2"/>
              <a:buChar char="§"/>
            </a:pPr>
            <a:r>
              <a:rPr lang="en-US" sz="1600" dirty="0">
                <a:solidFill>
                  <a:schemeClr val="bg1"/>
                </a:solidFill>
              </a:rPr>
              <a:t>GCC countries have among the </a:t>
            </a:r>
            <a:r>
              <a:rPr lang="en-US" b="1" dirty="0">
                <a:solidFill>
                  <a:schemeClr val="bg1"/>
                </a:solidFill>
              </a:rPr>
              <a:t>highest prevalence of diabetes</a:t>
            </a:r>
            <a:r>
              <a:rPr lang="en-US" dirty="0">
                <a:solidFill>
                  <a:schemeClr val="bg1"/>
                </a:solidFill>
              </a:rPr>
              <a:t> </a:t>
            </a:r>
            <a:r>
              <a:rPr lang="en-US" sz="1600" dirty="0">
                <a:solidFill>
                  <a:schemeClr val="bg1"/>
                </a:solidFill>
              </a:rPr>
              <a:t>in the world</a:t>
            </a:r>
          </a:p>
          <a:p>
            <a:endParaRPr lang="en-US" dirty="0">
              <a:solidFill>
                <a:schemeClr val="bg1"/>
              </a:solidFill>
            </a:endParaRPr>
          </a:p>
          <a:p>
            <a:pPr marL="285750" indent="-285750">
              <a:buFont typeface="Wingdings" panose="05000000000000000000" pitchFamily="2" charset="2"/>
              <a:buChar char="§"/>
            </a:pPr>
            <a:r>
              <a:rPr lang="en-US" sz="1600" dirty="0">
                <a:solidFill>
                  <a:schemeClr val="bg1"/>
                </a:solidFill>
              </a:rPr>
              <a:t>Compared with the </a:t>
            </a:r>
            <a:r>
              <a:rPr lang="en-US" sz="1600" b="1" dirty="0">
                <a:solidFill>
                  <a:schemeClr val="bg1"/>
                </a:solidFill>
              </a:rPr>
              <a:t>global diabetes prevalence of 9.3%, </a:t>
            </a:r>
            <a:r>
              <a:rPr lang="en-US" sz="1600" dirty="0">
                <a:solidFill>
                  <a:schemeClr val="bg1"/>
                </a:solidFill>
              </a:rPr>
              <a:t>the</a:t>
            </a:r>
            <a:r>
              <a:rPr lang="en-US" sz="1600" b="1" dirty="0">
                <a:solidFill>
                  <a:schemeClr val="bg1"/>
                </a:solidFill>
              </a:rPr>
              <a:t> </a:t>
            </a:r>
            <a:r>
              <a:rPr lang="en-US" sz="1600" dirty="0">
                <a:solidFill>
                  <a:schemeClr val="bg1"/>
                </a:solidFill>
              </a:rPr>
              <a:t>2019 IDF has estimated alarming statistics for the 6 GCC Countries (Fig 2)</a:t>
            </a:r>
          </a:p>
          <a:p>
            <a:pPr marL="285750" indent="-285750">
              <a:buFont typeface="Wingdings" panose="05000000000000000000" pitchFamily="2" charset="2"/>
              <a:buChar char="§"/>
            </a:pPr>
            <a:endParaRPr lang="en-US" dirty="0"/>
          </a:p>
          <a:p>
            <a:endParaRPr lang="en-IN" dirty="0"/>
          </a:p>
        </p:txBody>
      </p:sp>
      <p:graphicFrame>
        <p:nvGraphicFramePr>
          <p:cNvPr id="6" name="Chart 5">
            <a:extLst>
              <a:ext uri="{FF2B5EF4-FFF2-40B4-BE49-F238E27FC236}">
                <a16:creationId xmlns:a16="http://schemas.microsoft.com/office/drawing/2014/main" id="{A4343E3A-21A3-1123-77C6-942FC41A3D90}"/>
              </a:ext>
            </a:extLst>
          </p:cNvPr>
          <p:cNvGraphicFramePr/>
          <p:nvPr>
            <p:extLst>
              <p:ext uri="{D42A27DB-BD31-4B8C-83A1-F6EECF244321}">
                <p14:modId xmlns:p14="http://schemas.microsoft.com/office/powerpoint/2010/main" val="895565390"/>
              </p:ext>
            </p:extLst>
          </p:nvPr>
        </p:nvGraphicFramePr>
        <p:xfrm>
          <a:off x="5696284" y="1827000"/>
          <a:ext cx="5076000" cy="320400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a:extLst>
              <a:ext uri="{FF2B5EF4-FFF2-40B4-BE49-F238E27FC236}">
                <a16:creationId xmlns:a16="http://schemas.microsoft.com/office/drawing/2014/main" id="{395E91D5-9712-C26A-5710-95DFD1083877}"/>
              </a:ext>
            </a:extLst>
          </p:cNvPr>
          <p:cNvSpPr/>
          <p:nvPr/>
        </p:nvSpPr>
        <p:spPr>
          <a:xfrm>
            <a:off x="6061253" y="4687676"/>
            <a:ext cx="4346062" cy="246221"/>
          </a:xfrm>
          <a:prstGeom prst="rect">
            <a:avLst/>
          </a:prstGeom>
        </p:spPr>
        <p:txBody>
          <a:bodyPr wrap="none">
            <a:spAutoFit/>
          </a:bodyPr>
          <a:lstStyle/>
          <a:p>
            <a:r>
              <a:rPr lang="en-IN" sz="1000" b="1" dirty="0"/>
              <a:t>Fig 2: Prevalence of diabetes as per estimates of 2019 IDF, in the 6 GCC countries  </a:t>
            </a:r>
          </a:p>
        </p:txBody>
      </p:sp>
      <p:sp>
        <p:nvSpPr>
          <p:cNvPr id="8" name="Rectangle 7">
            <a:extLst>
              <a:ext uri="{FF2B5EF4-FFF2-40B4-BE49-F238E27FC236}">
                <a16:creationId xmlns:a16="http://schemas.microsoft.com/office/drawing/2014/main" id="{3CDEBEC6-2403-AC27-0B5B-82EC18D23114}"/>
              </a:ext>
            </a:extLst>
          </p:cNvPr>
          <p:cNvSpPr/>
          <p:nvPr/>
        </p:nvSpPr>
        <p:spPr>
          <a:xfrm>
            <a:off x="351615" y="297907"/>
            <a:ext cx="10246894" cy="523220"/>
          </a:xfrm>
          <a:prstGeom prst="rect">
            <a:avLst/>
          </a:prstGeom>
          <a:ln>
            <a:solidFill>
              <a:srgbClr val="16685C"/>
            </a:solidFill>
          </a:ln>
        </p:spPr>
        <p:txBody>
          <a:bodyPr wrap="square">
            <a:spAutoFit/>
          </a:bodyPr>
          <a:lstStyle/>
          <a:p>
            <a:pPr lvl="0"/>
            <a:r>
              <a:rPr lang="en-US" sz="2800" b="1" dirty="0">
                <a:solidFill>
                  <a:srgbClr val="16685C"/>
                </a:solidFill>
              </a:rPr>
              <a:t>NCDs in GCC Countries</a:t>
            </a:r>
            <a:endParaRPr lang="en-IN" sz="2800" b="1" dirty="0">
              <a:solidFill>
                <a:srgbClr val="16685C"/>
              </a:solidFill>
            </a:endParaRPr>
          </a:p>
        </p:txBody>
      </p:sp>
      <p:sp>
        <p:nvSpPr>
          <p:cNvPr id="9" name="Rectangle 8">
            <a:extLst>
              <a:ext uri="{FF2B5EF4-FFF2-40B4-BE49-F238E27FC236}">
                <a16:creationId xmlns:a16="http://schemas.microsoft.com/office/drawing/2014/main" id="{D8BF3C0D-91FE-4D13-72E1-25F707A817FC}"/>
              </a:ext>
            </a:extLst>
          </p:cNvPr>
          <p:cNvSpPr/>
          <p:nvPr/>
        </p:nvSpPr>
        <p:spPr>
          <a:xfrm>
            <a:off x="2091069" y="5443373"/>
            <a:ext cx="8009861" cy="369332"/>
          </a:xfrm>
          <a:prstGeom prst="rect">
            <a:avLst/>
          </a:prstGeom>
          <a:solidFill>
            <a:schemeClr val="bg2"/>
          </a:solidFill>
          <a:ln>
            <a:solidFill>
              <a:srgbClr val="16685C"/>
            </a:solidFill>
          </a:ln>
        </p:spPr>
        <p:txBody>
          <a:bodyPr wrap="square">
            <a:spAutoFit/>
          </a:bodyPr>
          <a:lstStyle/>
          <a:p>
            <a:r>
              <a:rPr lang="en-US" dirty="0"/>
              <a:t>                    NCDs are the leading cause of mortality in all GCC member countries</a:t>
            </a:r>
            <a:endParaRPr lang="en-IN" dirty="0"/>
          </a:p>
        </p:txBody>
      </p:sp>
    </p:spTree>
    <p:extLst>
      <p:ext uri="{BB962C8B-B14F-4D97-AF65-F5344CB8AC3E}">
        <p14:creationId xmlns:p14="http://schemas.microsoft.com/office/powerpoint/2010/main" val="3000621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E27FAF88-42B7-0671-B683-79AB6B356928}"/>
              </a:ext>
            </a:extLst>
          </p:cNvPr>
          <p:cNvGrpSpPr/>
          <p:nvPr/>
        </p:nvGrpSpPr>
        <p:grpSpPr>
          <a:xfrm>
            <a:off x="102501" y="477672"/>
            <a:ext cx="12042433" cy="5808866"/>
            <a:chOff x="102501" y="366146"/>
            <a:chExt cx="12042433" cy="5715085"/>
          </a:xfrm>
        </p:grpSpPr>
        <p:grpSp>
          <p:nvGrpSpPr>
            <p:cNvPr id="3" name="Group 2">
              <a:extLst>
                <a:ext uri="{FF2B5EF4-FFF2-40B4-BE49-F238E27FC236}">
                  <a16:creationId xmlns:a16="http://schemas.microsoft.com/office/drawing/2014/main" id="{833B1038-103B-8AF1-A3AC-A3A07F383651}"/>
                </a:ext>
              </a:extLst>
            </p:cNvPr>
            <p:cNvGrpSpPr/>
            <p:nvPr/>
          </p:nvGrpSpPr>
          <p:grpSpPr>
            <a:xfrm>
              <a:off x="1072003" y="1125008"/>
              <a:ext cx="10309830" cy="4248000"/>
              <a:chOff x="-5315279" y="-4353058"/>
              <a:chExt cx="10630556" cy="4709302"/>
            </a:xfrm>
          </p:grpSpPr>
          <p:cxnSp>
            <p:nvCxnSpPr>
              <p:cNvPr id="4" name="Straight Connector 3">
                <a:extLst>
                  <a:ext uri="{FF2B5EF4-FFF2-40B4-BE49-F238E27FC236}">
                    <a16:creationId xmlns:a16="http://schemas.microsoft.com/office/drawing/2014/main" id="{C4D59365-10EE-1A3B-506F-03FBCC890F18}"/>
                  </a:ext>
                </a:extLst>
              </p:cNvPr>
              <p:cNvCxnSpPr>
                <a:cxnSpLocks/>
              </p:cNvCxnSpPr>
              <p:nvPr/>
            </p:nvCxnSpPr>
            <p:spPr>
              <a:xfrm flipH="1">
                <a:off x="2354650"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5" name="Arc 4">
                <a:extLst>
                  <a:ext uri="{FF2B5EF4-FFF2-40B4-BE49-F238E27FC236}">
                    <a16:creationId xmlns:a16="http://schemas.microsoft.com/office/drawing/2014/main" id="{E4108F73-EBA1-EFB5-3368-1DDF3FE09D68}"/>
                  </a:ext>
                </a:extLst>
              </p:cNvPr>
              <p:cNvSpPr/>
              <p:nvPr/>
            </p:nvSpPr>
            <p:spPr>
              <a:xfrm>
                <a:off x="-2354652" y="-4353058"/>
                <a:ext cx="4709302" cy="4709302"/>
              </a:xfrm>
              <a:prstGeom prst="arc">
                <a:avLst/>
              </a:prstGeom>
              <a:solidFill>
                <a:srgbClr val="1668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cxnSp>
            <p:nvCxnSpPr>
              <p:cNvPr id="6" name="Straight Connector 5">
                <a:extLst>
                  <a:ext uri="{FF2B5EF4-FFF2-40B4-BE49-F238E27FC236}">
                    <a16:creationId xmlns:a16="http://schemas.microsoft.com/office/drawing/2014/main" id="{FE200CB6-11E3-50BA-08C0-3DE58F541258}"/>
                  </a:ext>
                </a:extLst>
              </p:cNvPr>
              <p:cNvCxnSpPr/>
              <p:nvPr/>
            </p:nvCxnSpPr>
            <p:spPr>
              <a:xfrm>
                <a:off x="-5315279" y="-1998407"/>
                <a:ext cx="2960627" cy="0"/>
              </a:xfrm>
              <a:prstGeom prst="line">
                <a:avLst/>
              </a:prstGeom>
              <a:gradFill>
                <a:gsLst>
                  <a:gs pos="0">
                    <a:schemeClr val="accent1"/>
                  </a:gs>
                  <a:gs pos="100000">
                    <a:schemeClr val="accent5"/>
                  </a:gs>
                </a:gsLst>
                <a:lin ang="5400000" scaled="1"/>
              </a:gradFill>
              <a:ln w="12700">
                <a:solidFill>
                  <a:schemeClr val="accent1"/>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 name="Arc 6">
                <a:extLst>
                  <a:ext uri="{FF2B5EF4-FFF2-40B4-BE49-F238E27FC236}">
                    <a16:creationId xmlns:a16="http://schemas.microsoft.com/office/drawing/2014/main" id="{99261318-50E9-B8E8-777A-97A8BA9608DD}"/>
                  </a:ext>
                </a:extLst>
              </p:cNvPr>
              <p:cNvSpPr/>
              <p:nvPr/>
            </p:nvSpPr>
            <p:spPr>
              <a:xfrm flipH="1" flipV="1">
                <a:off x="-2354652" y="-4353058"/>
                <a:ext cx="4709302" cy="4709302"/>
              </a:xfrm>
              <a:prstGeom prst="arc">
                <a:avLst/>
              </a:prstGeom>
              <a:solidFill>
                <a:srgbClr val="16685C"/>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a:p>
            </p:txBody>
          </p:sp>
          <p:sp>
            <p:nvSpPr>
              <p:cNvPr id="8" name="Oval 7">
                <a:extLst>
                  <a:ext uri="{FF2B5EF4-FFF2-40B4-BE49-F238E27FC236}">
                    <a16:creationId xmlns:a16="http://schemas.microsoft.com/office/drawing/2014/main" id="{1D2C9D82-6F08-B886-FFB7-837596B708D4}"/>
                  </a:ext>
                </a:extLst>
              </p:cNvPr>
              <p:cNvSpPr/>
              <p:nvPr/>
            </p:nvSpPr>
            <p:spPr>
              <a:xfrm>
                <a:off x="-2005783" y="-4004187"/>
                <a:ext cx="4011564" cy="4011560"/>
              </a:xfrm>
              <a:prstGeom prst="ellipse">
                <a:avLst/>
              </a:prstGeom>
              <a:solidFill>
                <a:srgbClr val="4FA598"/>
              </a:solidFill>
              <a:ln>
                <a:noFill/>
              </a:ln>
              <a:effectLst>
                <a:outerShdw blurRad="1270000" sx="90000" sy="90000" algn="ct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0" name="Rectangle 9">
              <a:extLst>
                <a:ext uri="{FF2B5EF4-FFF2-40B4-BE49-F238E27FC236}">
                  <a16:creationId xmlns:a16="http://schemas.microsoft.com/office/drawing/2014/main" id="{F3745A36-484A-09A3-0ACB-EB67D5126679}"/>
                </a:ext>
              </a:extLst>
            </p:cNvPr>
            <p:cNvSpPr/>
            <p:nvPr/>
          </p:nvSpPr>
          <p:spPr>
            <a:xfrm>
              <a:off x="8513987" y="1341972"/>
              <a:ext cx="3630947" cy="336116"/>
            </a:xfrm>
            <a:prstGeom prst="rect">
              <a:avLst/>
            </a:prstGeom>
          </p:spPr>
          <p:txBody>
            <a:bodyPr wrap="square">
              <a:spAutoFit/>
            </a:bodyPr>
            <a:lstStyle/>
            <a:p>
              <a:pPr>
                <a:lnSpc>
                  <a:spcPct val="90000"/>
                </a:lnSpc>
              </a:pPr>
              <a:r>
                <a:rPr lang="en-US" b="1" dirty="0">
                  <a:solidFill>
                    <a:srgbClr val="4A827A"/>
                  </a:solidFill>
                  <a:cs typeface="Segoe UI" panose="020B0502040204020203" pitchFamily="34" charset="0"/>
                </a:rPr>
                <a:t>Rising demand for health services </a:t>
              </a:r>
              <a:endParaRPr lang="id-ID" b="1" dirty="0">
                <a:solidFill>
                  <a:srgbClr val="4A827A"/>
                </a:solidFill>
                <a:cs typeface="Segoe UI" panose="020B0502040204020203" pitchFamily="34" charset="0"/>
              </a:endParaRPr>
            </a:p>
          </p:txBody>
        </p:sp>
        <p:grpSp>
          <p:nvGrpSpPr>
            <p:cNvPr id="26" name="Group 25">
              <a:extLst>
                <a:ext uri="{FF2B5EF4-FFF2-40B4-BE49-F238E27FC236}">
                  <a16:creationId xmlns:a16="http://schemas.microsoft.com/office/drawing/2014/main" id="{5AA943E4-9184-CECE-4FF0-F1B4EE529D73}"/>
                </a:ext>
              </a:extLst>
            </p:cNvPr>
            <p:cNvGrpSpPr/>
            <p:nvPr/>
          </p:nvGrpSpPr>
          <p:grpSpPr>
            <a:xfrm>
              <a:off x="283376" y="366146"/>
              <a:ext cx="11576530" cy="2883429"/>
              <a:chOff x="283376" y="366146"/>
              <a:chExt cx="11576530" cy="2883429"/>
            </a:xfrm>
          </p:grpSpPr>
          <p:sp>
            <p:nvSpPr>
              <p:cNvPr id="2" name="Rectangle 1">
                <a:extLst>
                  <a:ext uri="{FF2B5EF4-FFF2-40B4-BE49-F238E27FC236}">
                    <a16:creationId xmlns:a16="http://schemas.microsoft.com/office/drawing/2014/main" id="{7F388A17-72F3-294D-7CD9-489BA49E912D}"/>
                  </a:ext>
                </a:extLst>
              </p:cNvPr>
              <p:cNvSpPr/>
              <p:nvPr/>
            </p:nvSpPr>
            <p:spPr>
              <a:xfrm>
                <a:off x="283376" y="366146"/>
                <a:ext cx="11385460" cy="523220"/>
              </a:xfrm>
              <a:prstGeom prst="rect">
                <a:avLst/>
              </a:prstGeom>
            </p:spPr>
            <p:txBody>
              <a:bodyPr wrap="square">
                <a:spAutoFit/>
              </a:bodyPr>
              <a:lstStyle/>
              <a:p>
                <a:pPr lvl="0"/>
                <a:r>
                  <a:rPr lang="en-US" sz="2800" b="1" dirty="0">
                    <a:solidFill>
                      <a:srgbClr val="4A827A"/>
                    </a:solidFill>
                  </a:rPr>
                  <a:t>Non-Communicable Diseases and their substantial economic burden</a:t>
                </a:r>
                <a:endParaRPr lang="en-IN" sz="2800" b="1" dirty="0">
                  <a:solidFill>
                    <a:srgbClr val="4A827A"/>
                  </a:solidFill>
                </a:endParaRPr>
              </a:p>
            </p:txBody>
          </p:sp>
          <p:sp>
            <p:nvSpPr>
              <p:cNvPr id="11" name="Rectangle 10">
                <a:extLst>
                  <a:ext uri="{FF2B5EF4-FFF2-40B4-BE49-F238E27FC236}">
                    <a16:creationId xmlns:a16="http://schemas.microsoft.com/office/drawing/2014/main" id="{CD4D307D-7068-E40D-74B2-0A74EA6BD598}"/>
                  </a:ext>
                </a:extLst>
              </p:cNvPr>
              <p:cNvSpPr/>
              <p:nvPr/>
            </p:nvSpPr>
            <p:spPr>
              <a:xfrm>
                <a:off x="8536186" y="1627851"/>
                <a:ext cx="3323720" cy="1621724"/>
              </a:xfrm>
              <a:prstGeom prst="rect">
                <a:avLst/>
              </a:prstGeom>
            </p:spPr>
            <p:txBody>
              <a:bodyPr wrap="square">
                <a:spAutoFit/>
              </a:bodyPr>
              <a:lstStyle/>
              <a:p>
                <a:pPr marL="285750" indent="-285750">
                  <a:lnSpc>
                    <a:spcPct val="120000"/>
                  </a:lnSpc>
                  <a:buFont typeface="Arial" panose="020B0604020202020204" pitchFamily="34" charset="0"/>
                  <a:buChar char="•"/>
                </a:pPr>
                <a:r>
                  <a:rPr lang="en-US" sz="1100" dirty="0"/>
                  <a:t>Triple burden of disease caused by NCDs (including mental health), communicable diseases, and accidental injuries</a:t>
                </a:r>
              </a:p>
              <a:p>
                <a:pPr marL="285750" indent="-285750">
                  <a:lnSpc>
                    <a:spcPct val="120000"/>
                  </a:lnSpc>
                  <a:buFont typeface="Arial" panose="020B0604020202020204" pitchFamily="34" charset="0"/>
                  <a:buChar char="•"/>
                </a:pPr>
                <a:r>
                  <a:rPr lang="en-US" sz="1100" dirty="0"/>
                  <a:t>Growing population, including a high influx of migrant workers, </a:t>
                </a:r>
                <a:r>
                  <a:rPr lang="en-US" sz="1100" dirty="0">
                    <a:cs typeface="Segoe UI Light" panose="020B0502040204020203" pitchFamily="34" charset="0"/>
                  </a:rPr>
                  <a:t>greater longevity and increased incidence of NCDs put further strain on healthcare systems</a:t>
                </a:r>
              </a:p>
              <a:p>
                <a:pPr marL="285750" indent="-285750">
                  <a:lnSpc>
                    <a:spcPct val="120000"/>
                  </a:lnSpc>
                  <a:buFont typeface="Arial" panose="020B0604020202020204" pitchFamily="34" charset="0"/>
                  <a:buChar char="•"/>
                </a:pPr>
                <a:endParaRPr lang="en-US" sz="800" b="1" dirty="0">
                  <a:solidFill>
                    <a:schemeClr val="bg1">
                      <a:lumMod val="65000"/>
                    </a:schemeClr>
                  </a:solidFill>
                  <a:highlight>
                    <a:srgbClr val="FFFF00"/>
                  </a:highlight>
                  <a:latin typeface="Segoe UI Light" panose="020B0502040204020203" pitchFamily="34" charset="0"/>
                  <a:cs typeface="Segoe UI Light" panose="020B0502040204020203" pitchFamily="34" charset="0"/>
                </a:endParaRPr>
              </a:p>
            </p:txBody>
          </p:sp>
        </p:grpSp>
        <p:sp>
          <p:nvSpPr>
            <p:cNvPr id="13" name="Rectangle 12">
              <a:extLst>
                <a:ext uri="{FF2B5EF4-FFF2-40B4-BE49-F238E27FC236}">
                  <a16:creationId xmlns:a16="http://schemas.microsoft.com/office/drawing/2014/main" id="{7743E02A-0130-EC8C-A174-6605F32A8891}"/>
                </a:ext>
              </a:extLst>
            </p:cNvPr>
            <p:cNvSpPr/>
            <p:nvPr/>
          </p:nvSpPr>
          <p:spPr>
            <a:xfrm>
              <a:off x="8481593" y="3282572"/>
              <a:ext cx="2497167" cy="375796"/>
            </a:xfrm>
            <a:prstGeom prst="rect">
              <a:avLst/>
            </a:prstGeom>
          </p:spPr>
          <p:txBody>
            <a:bodyPr wrap="square">
              <a:spAutoFit/>
            </a:bodyPr>
            <a:lstStyle/>
            <a:p>
              <a:pPr>
                <a:lnSpc>
                  <a:spcPct val="90000"/>
                </a:lnSpc>
              </a:pPr>
              <a:r>
                <a:rPr lang="en-US" b="1" dirty="0">
                  <a:solidFill>
                    <a:srgbClr val="4A827A"/>
                  </a:solidFill>
                  <a:cs typeface="Segoe UI" panose="020B0502040204020203" pitchFamily="34" charset="0"/>
                </a:rPr>
                <a:t>The Plan</a:t>
              </a:r>
              <a:r>
                <a:rPr lang="en-US" b="1" dirty="0">
                  <a:solidFill>
                    <a:schemeClr val="accent1"/>
                  </a:solidFill>
                  <a:cs typeface="Segoe UI" panose="020B0502040204020203" pitchFamily="34" charset="0"/>
                </a:rPr>
                <a:t>!</a:t>
              </a:r>
              <a:endParaRPr lang="id-ID" b="1" dirty="0">
                <a:solidFill>
                  <a:schemeClr val="accent1"/>
                </a:solidFill>
                <a:cs typeface="Segoe UI" panose="020B0502040204020203" pitchFamily="34" charset="0"/>
              </a:endParaRPr>
            </a:p>
          </p:txBody>
        </p:sp>
        <p:sp>
          <p:nvSpPr>
            <p:cNvPr id="14" name="Rectangle 13">
              <a:extLst>
                <a:ext uri="{FF2B5EF4-FFF2-40B4-BE49-F238E27FC236}">
                  <a16:creationId xmlns:a16="http://schemas.microsoft.com/office/drawing/2014/main" id="{4201CF9D-6E3F-9362-E76D-1BF375B0F03E}"/>
                </a:ext>
              </a:extLst>
            </p:cNvPr>
            <p:cNvSpPr/>
            <p:nvPr/>
          </p:nvSpPr>
          <p:spPr>
            <a:xfrm>
              <a:off x="8481593" y="3616138"/>
              <a:ext cx="3630947" cy="2088072"/>
            </a:xfrm>
            <a:prstGeom prst="rect">
              <a:avLst/>
            </a:prstGeom>
          </p:spPr>
          <p:txBody>
            <a:bodyPr wrap="square">
              <a:spAutoFit/>
            </a:bodyPr>
            <a:lstStyle/>
            <a:p>
              <a:pPr marL="171450" indent="-171450">
                <a:lnSpc>
                  <a:spcPct val="120000"/>
                </a:lnSpc>
                <a:buFont typeface="Arial" panose="020B0604020202020204" pitchFamily="34" charset="0"/>
                <a:buChar char="•"/>
              </a:pPr>
              <a:r>
                <a:rPr lang="en-US" sz="1100" dirty="0"/>
                <a:t>Multiple challenges in expanding healthcare access </a:t>
              </a:r>
            </a:p>
            <a:p>
              <a:pPr>
                <a:lnSpc>
                  <a:spcPct val="120000"/>
                </a:lnSpc>
              </a:pPr>
              <a:r>
                <a:rPr lang="en-US" sz="1100" dirty="0"/>
                <a:t>     and ensuring equitable, high-quality treatment for all </a:t>
              </a:r>
            </a:p>
            <a:p>
              <a:pPr marL="171450" indent="-171450">
                <a:lnSpc>
                  <a:spcPct val="120000"/>
                </a:lnSpc>
                <a:buFont typeface="Arial" panose="020B0604020202020204" pitchFamily="34" charset="0"/>
                <a:buChar char="•"/>
              </a:pPr>
              <a:r>
                <a:rPr lang="en-US" sz="1100" dirty="0"/>
                <a:t> Unique demographics of GCC nations (i.e., a significant expatriate population) has encouraged countries to explore various strategies to reduce government health expenditure</a:t>
              </a:r>
            </a:p>
            <a:p>
              <a:pPr marL="171450" indent="-171450">
                <a:lnSpc>
                  <a:spcPct val="120000"/>
                </a:lnSpc>
                <a:buFont typeface="Arial" panose="020B0604020202020204" pitchFamily="34" charset="0"/>
                <a:buChar char="•"/>
              </a:pPr>
              <a:r>
                <a:rPr lang="en-US" sz="1100" dirty="0"/>
                <a:t>Implementing UHC in the region can assist reduce financial hardship, particularly for chronic diseases, and improve overall population health</a:t>
              </a:r>
              <a:br>
                <a:rPr lang="en-US" sz="1000" dirty="0"/>
              </a:br>
              <a:endParaRPr lang="en-US" sz="1000" b="1" dirty="0">
                <a:highlight>
                  <a:srgbClr val="FFFF00"/>
                </a:highlight>
                <a:latin typeface="Segoe UI Light" panose="020B0502040204020203" pitchFamily="34" charset="0"/>
                <a:cs typeface="Segoe UI Light" panose="020B0502040204020203" pitchFamily="34" charset="0"/>
              </a:endParaRPr>
            </a:p>
          </p:txBody>
        </p:sp>
        <p:sp>
          <p:nvSpPr>
            <p:cNvPr id="16" name="Rectangle 15">
              <a:extLst>
                <a:ext uri="{FF2B5EF4-FFF2-40B4-BE49-F238E27FC236}">
                  <a16:creationId xmlns:a16="http://schemas.microsoft.com/office/drawing/2014/main" id="{039CA797-250F-2500-91BA-C8C5F1D9189A}"/>
                </a:ext>
              </a:extLst>
            </p:cNvPr>
            <p:cNvSpPr/>
            <p:nvPr/>
          </p:nvSpPr>
          <p:spPr>
            <a:xfrm>
              <a:off x="381135" y="1357336"/>
              <a:ext cx="2497167" cy="413375"/>
            </a:xfrm>
            <a:prstGeom prst="rect">
              <a:avLst/>
            </a:prstGeom>
          </p:spPr>
          <p:txBody>
            <a:bodyPr wrap="square">
              <a:spAutoFit/>
            </a:bodyPr>
            <a:lstStyle/>
            <a:p>
              <a:pPr>
                <a:lnSpc>
                  <a:spcPct val="90000"/>
                </a:lnSpc>
              </a:pPr>
              <a:r>
                <a:rPr lang="en-US" b="1" dirty="0">
                  <a:solidFill>
                    <a:srgbClr val="4A827A"/>
                  </a:solidFill>
                  <a:cs typeface="Segoe UI" panose="020B0502040204020203" pitchFamily="34" charset="0"/>
                </a:rPr>
                <a:t>Costs</a:t>
              </a:r>
              <a:endParaRPr lang="id-ID" b="1" dirty="0">
                <a:solidFill>
                  <a:srgbClr val="4A827A"/>
                </a:solidFill>
                <a:cs typeface="Segoe UI" panose="020B0502040204020203" pitchFamily="34" charset="0"/>
              </a:endParaRPr>
            </a:p>
          </p:txBody>
        </p:sp>
        <p:sp>
          <p:nvSpPr>
            <p:cNvPr id="17" name="Rectangle 16">
              <a:extLst>
                <a:ext uri="{FF2B5EF4-FFF2-40B4-BE49-F238E27FC236}">
                  <a16:creationId xmlns:a16="http://schemas.microsoft.com/office/drawing/2014/main" id="{4EC32130-33C2-117E-4472-AFF8BCC2844B}"/>
                </a:ext>
              </a:extLst>
            </p:cNvPr>
            <p:cNvSpPr/>
            <p:nvPr/>
          </p:nvSpPr>
          <p:spPr>
            <a:xfrm>
              <a:off x="390792" y="1717348"/>
              <a:ext cx="3231106" cy="1615731"/>
            </a:xfrm>
            <a:prstGeom prst="rect">
              <a:avLst/>
            </a:prstGeom>
          </p:spPr>
          <p:txBody>
            <a:bodyPr wrap="square">
              <a:spAutoFit/>
            </a:bodyPr>
            <a:lstStyle/>
            <a:p>
              <a:pPr marL="285750" indent="-285750">
                <a:lnSpc>
                  <a:spcPct val="120000"/>
                </a:lnSpc>
                <a:buFont typeface="Arial" panose="020B0604020202020204" pitchFamily="34" charset="0"/>
                <a:buChar char="•"/>
              </a:pPr>
              <a:r>
                <a:rPr lang="en-US" sz="1100" dirty="0">
                  <a:cs typeface="Segoe UI Light" panose="020B0502040204020203" pitchFamily="34" charset="0"/>
                </a:rPr>
                <a:t>In 2013, the estimated direct and indirect costs of the </a:t>
              </a:r>
              <a:r>
                <a:rPr lang="en-US" sz="1100" b="1" dirty="0">
                  <a:cs typeface="Segoe UI Light" panose="020B0502040204020203" pitchFamily="34" charset="0"/>
                </a:rPr>
                <a:t>5 major NCDs </a:t>
              </a:r>
              <a:r>
                <a:rPr lang="en-US" sz="1100" dirty="0">
                  <a:cs typeface="Segoe UI Light" panose="020B0502040204020203" pitchFamily="34" charset="0"/>
                </a:rPr>
                <a:t>in GCC countries were </a:t>
              </a:r>
              <a:r>
                <a:rPr lang="en-US" sz="1200" b="1" dirty="0">
                  <a:cs typeface="Segoe UI Light" panose="020B0502040204020203" pitchFamily="34" charset="0"/>
                </a:rPr>
                <a:t>$36.2 billion </a:t>
              </a:r>
              <a:r>
                <a:rPr lang="en-US" sz="1100" dirty="0">
                  <a:cs typeface="Segoe UI Light" panose="020B0502040204020203" pitchFamily="34" charset="0"/>
                </a:rPr>
                <a:t>with </a:t>
              </a:r>
              <a:r>
                <a:rPr lang="en-US" sz="1100" b="1" dirty="0">
                  <a:cs typeface="Segoe UI Light" panose="020B0502040204020203" pitchFamily="34" charset="0"/>
                </a:rPr>
                <a:t>CVD and diabetes </a:t>
              </a:r>
              <a:r>
                <a:rPr lang="en-US" sz="1100" dirty="0">
                  <a:cs typeface="Segoe UI Light" panose="020B0502040204020203" pitchFamily="34" charset="0"/>
                </a:rPr>
                <a:t>costing more than </a:t>
              </a:r>
              <a:r>
                <a:rPr lang="en-US" sz="1200" b="1" dirty="0">
                  <a:cs typeface="Segoe UI Light" panose="020B0502040204020203" pitchFamily="34" charset="0"/>
                </a:rPr>
                <a:t>$11 billion </a:t>
              </a:r>
            </a:p>
            <a:p>
              <a:pPr marL="285750" indent="-285750">
                <a:lnSpc>
                  <a:spcPct val="120000"/>
                </a:lnSpc>
                <a:buFont typeface="Arial" panose="020B0604020202020204" pitchFamily="34" charset="0"/>
                <a:buChar char="•"/>
              </a:pPr>
              <a:r>
                <a:rPr lang="en-IN" sz="1100" dirty="0"/>
                <a:t>In 2022, the cost was estimated to increase to </a:t>
              </a:r>
              <a:r>
                <a:rPr lang="en-IN" sz="1200" b="1" dirty="0"/>
                <a:t>$67.9 billion</a:t>
              </a:r>
            </a:p>
            <a:p>
              <a:pPr>
                <a:lnSpc>
                  <a:spcPct val="120000"/>
                </a:lnSpc>
              </a:pPr>
              <a:r>
                <a:rPr lang="en-US" sz="1600" b="1" dirty="0">
                  <a:cs typeface="Segoe UI Light" panose="020B0502040204020203" pitchFamily="34" charset="0"/>
                </a:rPr>
                <a:t>                                   </a:t>
              </a:r>
              <a:endParaRPr lang="en-US" sz="1400" b="1" dirty="0">
                <a:highlight>
                  <a:srgbClr val="FFFF00"/>
                </a:highlight>
                <a:cs typeface="Segoe UI Light" panose="020B0502040204020203" pitchFamily="34" charset="0"/>
              </a:endParaRPr>
            </a:p>
          </p:txBody>
        </p:sp>
        <p:sp>
          <p:nvSpPr>
            <p:cNvPr id="19" name="Rectangle 18">
              <a:extLst>
                <a:ext uri="{FF2B5EF4-FFF2-40B4-BE49-F238E27FC236}">
                  <a16:creationId xmlns:a16="http://schemas.microsoft.com/office/drawing/2014/main" id="{2146DCBB-B495-27F5-820B-524D9EB71F21}"/>
                </a:ext>
              </a:extLst>
            </p:cNvPr>
            <p:cNvSpPr/>
            <p:nvPr/>
          </p:nvSpPr>
          <p:spPr>
            <a:xfrm>
              <a:off x="390791" y="3282572"/>
              <a:ext cx="2784946" cy="375796"/>
            </a:xfrm>
            <a:prstGeom prst="rect">
              <a:avLst/>
            </a:prstGeom>
          </p:spPr>
          <p:txBody>
            <a:bodyPr wrap="square">
              <a:spAutoFit/>
            </a:bodyPr>
            <a:lstStyle/>
            <a:p>
              <a:pPr>
                <a:lnSpc>
                  <a:spcPct val="90000"/>
                </a:lnSpc>
              </a:pPr>
              <a:r>
                <a:rPr lang="en-US" b="1" dirty="0">
                  <a:solidFill>
                    <a:srgbClr val="4A827A"/>
                  </a:solidFill>
                  <a:cs typeface="Segoe UI" panose="020B0502040204020203" pitchFamily="34" charset="0"/>
                </a:rPr>
                <a:t>Revenue and Expenditure</a:t>
              </a:r>
              <a:endParaRPr lang="id-ID" b="1" dirty="0">
                <a:solidFill>
                  <a:srgbClr val="4A827A"/>
                </a:solidFill>
                <a:cs typeface="Segoe UI" panose="020B0502040204020203" pitchFamily="34" charset="0"/>
              </a:endParaRPr>
            </a:p>
          </p:txBody>
        </p:sp>
        <p:sp>
          <p:nvSpPr>
            <p:cNvPr id="20" name="Rectangle 19">
              <a:extLst>
                <a:ext uri="{FF2B5EF4-FFF2-40B4-BE49-F238E27FC236}">
                  <a16:creationId xmlns:a16="http://schemas.microsoft.com/office/drawing/2014/main" id="{8B60B2E6-CCDE-7243-0EEC-4C8669056D52}"/>
                </a:ext>
              </a:extLst>
            </p:cNvPr>
            <p:cNvSpPr/>
            <p:nvPr/>
          </p:nvSpPr>
          <p:spPr>
            <a:xfrm>
              <a:off x="390791" y="3670298"/>
              <a:ext cx="3561337" cy="1702710"/>
            </a:xfrm>
            <a:prstGeom prst="rect">
              <a:avLst/>
            </a:prstGeom>
          </p:spPr>
          <p:txBody>
            <a:bodyPr wrap="square">
              <a:spAutoFit/>
            </a:bodyPr>
            <a:lstStyle/>
            <a:p>
              <a:pPr marL="171450" indent="-171450">
                <a:lnSpc>
                  <a:spcPct val="120000"/>
                </a:lnSpc>
                <a:buFont typeface="Arial" panose="020B0604020202020204" pitchFamily="34" charset="0"/>
                <a:buChar char="•"/>
              </a:pPr>
              <a:r>
                <a:rPr lang="en-US" sz="1100" dirty="0"/>
                <a:t>GCC countries utilize the revenues from their natural resources to develop, modernize, and reform the national healthcare systems</a:t>
              </a:r>
            </a:p>
            <a:p>
              <a:pPr marL="171450" indent="-171450">
                <a:lnSpc>
                  <a:spcPct val="120000"/>
                </a:lnSpc>
                <a:buFont typeface="Arial" panose="020B0604020202020204" pitchFamily="34" charset="0"/>
                <a:buChar char="•"/>
              </a:pPr>
              <a:r>
                <a:rPr lang="en-US" sz="1100" dirty="0"/>
                <a:t>Healthcare remains dependent on government funding</a:t>
              </a:r>
            </a:p>
            <a:p>
              <a:pPr marL="171450" indent="-171450">
                <a:lnSpc>
                  <a:spcPct val="120000"/>
                </a:lnSpc>
                <a:buFont typeface="Arial" panose="020B0604020202020204" pitchFamily="34" charset="0"/>
                <a:buChar char="•"/>
              </a:pPr>
              <a:r>
                <a:rPr lang="en-US" sz="1100" dirty="0"/>
                <a:t>Government’s expenditure on healthcare as a % of total healthcare is </a:t>
              </a:r>
              <a:r>
                <a:rPr lang="en-US" sz="1100" b="1" dirty="0"/>
                <a:t>high</a:t>
              </a:r>
              <a:r>
                <a:rPr lang="en-US" sz="1100" dirty="0"/>
                <a:t> compared to other HICs</a:t>
              </a:r>
            </a:p>
            <a:p>
              <a:pPr marL="171450" indent="-171450">
                <a:lnSpc>
                  <a:spcPct val="120000"/>
                </a:lnSpc>
                <a:buFont typeface="Arial" panose="020B0604020202020204" pitchFamily="34" charset="0"/>
                <a:buChar char="•"/>
              </a:pPr>
              <a:r>
                <a:rPr lang="en-US" sz="1100" dirty="0"/>
                <a:t>However, the GDP proportion contributed to healthcare is still not at par with developed Western countries</a:t>
              </a:r>
              <a:endParaRPr lang="en-US" sz="1100" dirty="0">
                <a:solidFill>
                  <a:schemeClr val="bg1">
                    <a:lumMod val="65000"/>
                  </a:schemeClr>
                </a:solidFill>
                <a:highlight>
                  <a:srgbClr val="FFFF00"/>
                </a:highlight>
                <a:latin typeface="Segoe UI Light" panose="020B0502040204020203" pitchFamily="34" charset="0"/>
                <a:cs typeface="Segoe UI Light" panose="020B0502040204020203" pitchFamily="34" charset="0"/>
              </a:endParaRPr>
            </a:p>
          </p:txBody>
        </p:sp>
        <p:pic>
          <p:nvPicPr>
            <p:cNvPr id="21" name="Graphic 20" descr="Coins">
              <a:extLst>
                <a:ext uri="{FF2B5EF4-FFF2-40B4-BE49-F238E27FC236}">
                  <a16:creationId xmlns:a16="http://schemas.microsoft.com/office/drawing/2014/main" id="{4B8AEA14-9F7D-3AF7-2CD6-8A5BF3E3D2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039850" y="3271410"/>
              <a:ext cx="1224000" cy="1224000"/>
            </a:xfrm>
            <a:prstGeom prst="rect">
              <a:avLst/>
            </a:prstGeom>
          </p:spPr>
        </p:pic>
        <p:pic>
          <p:nvPicPr>
            <p:cNvPr id="22" name="Graphic 21" descr="Dollar">
              <a:extLst>
                <a:ext uri="{FF2B5EF4-FFF2-40B4-BE49-F238E27FC236}">
                  <a16:creationId xmlns:a16="http://schemas.microsoft.com/office/drawing/2014/main" id="{7291E950-7F5C-261E-DA9B-26831F2E337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93308" y="2177260"/>
              <a:ext cx="1080000" cy="1080000"/>
            </a:xfrm>
            <a:prstGeom prst="rect">
              <a:avLst/>
            </a:prstGeom>
          </p:spPr>
        </p:pic>
        <p:sp>
          <p:nvSpPr>
            <p:cNvPr id="23" name="Rectangle 22">
              <a:extLst>
                <a:ext uri="{FF2B5EF4-FFF2-40B4-BE49-F238E27FC236}">
                  <a16:creationId xmlns:a16="http://schemas.microsoft.com/office/drawing/2014/main" id="{A51E8106-279C-918D-0D74-A5BE7DBD1ABC}"/>
                </a:ext>
              </a:extLst>
            </p:cNvPr>
            <p:cNvSpPr/>
            <p:nvPr/>
          </p:nvSpPr>
          <p:spPr>
            <a:xfrm>
              <a:off x="102501" y="5505897"/>
              <a:ext cx="11808000" cy="575334"/>
            </a:xfrm>
            <a:prstGeom prst="rect">
              <a:avLst/>
            </a:prstGeom>
            <a:solidFill>
              <a:srgbClr val="16685C"/>
            </a:solidFill>
            <a:ln>
              <a:solidFill>
                <a:srgbClr val="C00000"/>
              </a:solidFill>
            </a:ln>
          </p:spPr>
          <p:txBody>
            <a:bodyPr wrap="square">
              <a:spAutoFit/>
            </a:bodyPr>
            <a:lstStyle/>
            <a:p>
              <a:pPr algn="ctr"/>
              <a:r>
                <a:rPr lang="en-US" sz="1600" b="1" dirty="0">
                  <a:solidFill>
                    <a:schemeClr val="bg1"/>
                  </a:solidFill>
                </a:rPr>
                <a:t>  There is an urgent need to make significant improvements in healthcare infrastructure and develop measures to overcome the NCDs challenge</a:t>
              </a:r>
              <a:endParaRPr lang="en-IN" sz="1600" b="1" dirty="0">
                <a:solidFill>
                  <a:schemeClr val="bg1"/>
                </a:solidFill>
              </a:endParaRPr>
            </a:p>
          </p:txBody>
        </p:sp>
      </p:grpSp>
      <p:sp>
        <p:nvSpPr>
          <p:cNvPr id="24" name="Rectangle 23">
            <a:extLst>
              <a:ext uri="{FF2B5EF4-FFF2-40B4-BE49-F238E27FC236}">
                <a16:creationId xmlns:a16="http://schemas.microsoft.com/office/drawing/2014/main" id="{3744244E-B357-3C49-D6EF-0ECAD7526365}"/>
              </a:ext>
            </a:extLst>
          </p:cNvPr>
          <p:cNvSpPr/>
          <p:nvPr/>
        </p:nvSpPr>
        <p:spPr>
          <a:xfrm>
            <a:off x="6096000" y="6471842"/>
            <a:ext cx="5904000" cy="369332"/>
          </a:xfrm>
          <a:prstGeom prst="rect">
            <a:avLst/>
          </a:prstGeom>
        </p:spPr>
        <p:txBody>
          <a:bodyPr wrap="square">
            <a:spAutoFit/>
          </a:bodyPr>
          <a:lstStyle/>
          <a:p>
            <a:pPr lvl="0" algn="r"/>
            <a:r>
              <a:rPr lang="en-US" sz="900" dirty="0">
                <a:solidFill>
                  <a:prstClr val="white">
                    <a:lumMod val="50000"/>
                  </a:prstClr>
                </a:solidFill>
              </a:rPr>
              <a:t>CVD: Cardiovascular Diseases; GCC: Gulf Cooperation Council; GDP: Gross domestic product; HICs: High-income countries; NCDs: Non-Communicable Diseases; UHC: universal health care </a:t>
            </a:r>
            <a:endParaRPr lang="en-AE" sz="900" dirty="0">
              <a:solidFill>
                <a:prstClr val="white">
                  <a:lumMod val="50000"/>
                </a:prstClr>
              </a:solidFill>
            </a:endParaRPr>
          </a:p>
        </p:txBody>
      </p:sp>
    </p:spTree>
    <p:extLst>
      <p:ext uri="{BB962C8B-B14F-4D97-AF65-F5344CB8AC3E}">
        <p14:creationId xmlns:p14="http://schemas.microsoft.com/office/powerpoint/2010/main" val="42886307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TotalTime>
  <Words>2644</Words>
  <Application>Microsoft Office PowerPoint</Application>
  <PresentationFormat>Widescreen</PresentationFormat>
  <Paragraphs>318</Paragraphs>
  <Slides>23</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Arial</vt:lpstr>
      <vt:lpstr>Calibri</vt:lpstr>
      <vt:lpstr>Calibri (Body)</vt:lpstr>
      <vt:lpstr>Calibri body</vt:lpstr>
      <vt:lpstr>Calibri Light</vt:lpstr>
      <vt:lpstr>Lato Light</vt:lpstr>
      <vt:lpstr>Montserrat</vt:lpstr>
      <vt:lpstr>Nexa Bold</vt:lpstr>
      <vt:lpstr>Roboto Slab</vt:lpstr>
      <vt:lpstr>Segoe UI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TCS MW</dc:creator>
  <cp:lastModifiedBy>Harpreet Singh</cp:lastModifiedBy>
  <cp:revision>14</cp:revision>
  <dcterms:created xsi:type="dcterms:W3CDTF">2023-05-11T07:18:01Z</dcterms:created>
  <dcterms:modified xsi:type="dcterms:W3CDTF">2023-05-17T11:46:58Z</dcterms:modified>
</cp:coreProperties>
</file>